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3"/>
  </p:notesMasterIdLst>
  <p:sldIdLst>
    <p:sldId id="279" r:id="rId2"/>
  </p:sldIdLst>
  <p:sldSz cx="7559675" cy="1008062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DFD"/>
    <a:srgbClr val="4FB14F"/>
    <a:srgbClr val="7C240C"/>
    <a:srgbClr val="52AE32"/>
    <a:srgbClr val="42BE45"/>
    <a:srgbClr val="99CC00"/>
    <a:srgbClr val="63B646"/>
    <a:srgbClr val="38C846"/>
    <a:srgbClr val="CC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60" y="72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18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2015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447"/>
            <a:ext cx="7581008" cy="101055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534442"/>
            <a:ext cx="4817159" cy="2419912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5954352"/>
            <a:ext cx="4817159" cy="1612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5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500297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571074"/>
            <a:ext cx="5247884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62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338998"/>
            <a:ext cx="4480748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571074"/>
            <a:ext cx="5247885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944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839843"/>
            <a:ext cx="5247885" cy="3815086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908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487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896056"/>
            <a:ext cx="5242718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3062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4235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896056"/>
            <a:ext cx="809219" cy="771914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896056"/>
            <a:ext cx="4294916" cy="771914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0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054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970027"/>
            <a:ext cx="5247885" cy="268490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96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175866"/>
            <a:ext cx="2553051" cy="570437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175868"/>
            <a:ext cx="2553052" cy="570437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05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167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47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821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02809"/>
            <a:ext cx="2306744" cy="1879227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56893"/>
            <a:ext cx="2799359" cy="812335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082035"/>
            <a:ext cx="2306744" cy="3798901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71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056438"/>
            <a:ext cx="5247884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896056"/>
            <a:ext cx="5247884" cy="56528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7889490"/>
            <a:ext cx="5247884" cy="990753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76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447"/>
            <a:ext cx="7581009" cy="101055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5868"/>
            <a:ext cx="5247884" cy="570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8880245"/>
            <a:ext cx="56559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8880245"/>
            <a:ext cx="382197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8880245"/>
            <a:ext cx="42381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231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3.jpg@01D3D674.C49CB0F0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942070" y="135945"/>
            <a:ext cx="324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4000" b="1" u="sng" kern="0" dirty="0" smtClean="0">
                <a:ln/>
                <a:solidFill>
                  <a:schemeClr val="accent5">
                    <a:lumMod val="75000"/>
                  </a:schemeClr>
                </a:solidFill>
              </a:rPr>
              <a:t>Mix Trèfle Eligible</a:t>
            </a:r>
            <a:endParaRPr lang="fr-FR" altLang="fr-FR" sz="4000" b="1" u="sng" kern="0" dirty="0">
              <a:ln/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375770"/>
              </p:ext>
            </p:extLst>
          </p:nvPr>
        </p:nvGraphicFramePr>
        <p:xfrm>
          <a:off x="1459628" y="1180193"/>
          <a:ext cx="4496401" cy="122067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221281"/>
                <a:gridCol w="3275120"/>
              </a:tblGrid>
              <a:tr h="39771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70%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Violet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435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blanc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435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 hybride 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1809" y="2696501"/>
            <a:ext cx="3060521" cy="183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Très bon rendement dès la première coupe avec le </a:t>
            </a:r>
            <a:r>
              <a:rPr lang="fr-FR" altLang="fr-FR" sz="1270" b="1" dirty="0">
                <a:solidFill>
                  <a:srgbClr val="4FB14F"/>
                </a:solidFill>
              </a:rPr>
              <a:t>trèfle 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violet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Développement limité des mauvaises </a:t>
            </a:r>
            <a:r>
              <a:rPr lang="fr-FR" altLang="fr-FR" sz="1270" b="1" dirty="0">
                <a:solidFill>
                  <a:srgbClr val="4FB14F"/>
                </a:solidFill>
              </a:rPr>
              <a:t>herbes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L’association </a:t>
            </a:r>
            <a:r>
              <a:rPr lang="fr-FR" altLang="fr-FR" sz="1270" b="1" dirty="0">
                <a:solidFill>
                  <a:srgbClr val="4FB14F"/>
                </a:solidFill>
              </a:rPr>
              <a:t>des 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trèfles qui </a:t>
            </a:r>
            <a:r>
              <a:rPr lang="fr-FR" altLang="fr-FR" sz="1270" b="1" dirty="0">
                <a:solidFill>
                  <a:srgbClr val="4FB14F"/>
                </a:solidFill>
              </a:rPr>
              <a:t>assure une 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production tout </a:t>
            </a:r>
            <a:r>
              <a:rPr lang="fr-FR" altLang="fr-FR" sz="1270" b="1" dirty="0">
                <a:solidFill>
                  <a:srgbClr val="4FB14F"/>
                </a:solidFill>
              </a:rPr>
              <a:t>au long de l’année et 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sécurise la pérennité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Economise les </a:t>
            </a:r>
            <a:r>
              <a:rPr lang="fr-FR" altLang="fr-FR" sz="1270" b="1" dirty="0">
                <a:solidFill>
                  <a:srgbClr val="4FB14F"/>
                </a:solidFill>
              </a:rPr>
              <a:t>apports en azote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3707829" y="2949497"/>
            <a:ext cx="0" cy="1333764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8" name="ZoneTexte 7"/>
          <p:cNvSpPr txBox="1"/>
          <p:nvPr/>
        </p:nvSpPr>
        <p:spPr>
          <a:xfrm>
            <a:off x="3887669" y="2988907"/>
            <a:ext cx="3298392" cy="122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5-7kg/ha</a:t>
            </a:r>
            <a:endParaRPr lang="fr-FR" sz="998" b="1" dirty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1100" dirty="0">
              <a:solidFill>
                <a:schemeClr val="tx1"/>
              </a:solidFill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Semer à 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1-2 </a:t>
            </a: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cm de profondeur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En période sèche, faire un roulage avant et après le semis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355901" y="2536572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</a:t>
            </a:r>
            <a:r>
              <a:rPr lang="fr-FR" sz="1633" b="1" dirty="0" smtClean="0">
                <a:solidFill>
                  <a:prstClr val="black"/>
                </a:solidFill>
                <a:latin typeface="Century Gothic" panose="020B0502020202020204"/>
              </a:rPr>
              <a:t>10 </a:t>
            </a: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kg</a:t>
            </a:r>
          </a:p>
        </p:txBody>
      </p:sp>
      <p:pic>
        <p:nvPicPr>
          <p:cNvPr id="1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9" y="117651"/>
            <a:ext cx="1259409" cy="99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4699041" y="4617031"/>
            <a:ext cx="2487020" cy="1963346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Trèfle blanc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intermédiaire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Excellente pérennité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Nbr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de points végétatifs au m² important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Bonne résistance au piétinement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Pic de production en été et automne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699041" y="6862567"/>
            <a:ext cx="2487020" cy="163997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Trèfle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hybride</a:t>
            </a: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Très résistant au froid et à l’excès d’eau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Bon comportement en terre lourde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Bonne valeur alimentaire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51571" y="4839245"/>
            <a:ext cx="2290445" cy="3406676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trèfle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violet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pérennité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S’implante vite et facilement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Démarrage et remontaison rapides après chaque exploitation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Possibilité de faire plusieurs coupes dans l’année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bonne capacité à pousser sans azote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Apport en protéines pour les animaux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09" y="4896296"/>
            <a:ext cx="1885640" cy="3352248"/>
          </a:xfrm>
          <a:prstGeom prst="rect">
            <a:avLst/>
          </a:prstGeom>
          <a:solidFill>
            <a:srgbClr val="000000">
              <a:shade val="95000"/>
            </a:srgbClr>
          </a:solidFill>
          <a:ln w="381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026" name="Image 1" descr="cid:image003.jpg@01D3D674.C49CB0F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42" y="8784728"/>
            <a:ext cx="2228033" cy="129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724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36099</TotalTime>
  <Words>164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MS Gothic</vt:lpstr>
      <vt:lpstr>Arial</vt:lpstr>
      <vt:lpstr>Century Gothic</vt:lpstr>
      <vt:lpstr>Lucida Sans Unicode</vt:lpstr>
      <vt:lpstr>Times New Roman</vt:lpstr>
      <vt:lpstr>Trebuchet MS</vt:lpstr>
      <vt:lpstr>Wingdings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MORGANE BRIAND</cp:lastModifiedBy>
  <cp:revision>225</cp:revision>
  <cp:lastPrinted>2017-03-02T09:22:26Z</cp:lastPrinted>
  <dcterms:created xsi:type="dcterms:W3CDTF">2014-01-08T11:22:37Z</dcterms:created>
  <dcterms:modified xsi:type="dcterms:W3CDTF">2018-07-25T10:45:47Z</dcterms:modified>
</cp:coreProperties>
</file>