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82" r:id="rId1"/>
  </p:sldMasterIdLst>
  <p:notesMasterIdLst>
    <p:notesMasterId r:id="rId4"/>
  </p:notesMasterIdLst>
  <p:sldIdLst>
    <p:sldId id="290" r:id="rId2"/>
    <p:sldId id="289" r:id="rId3"/>
  </p:sldIdLst>
  <p:sldSz cx="7559675" cy="10080625"/>
  <p:notesSz cx="6797675" cy="9926638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1pPr>
    <a:lvl2pPr marL="742950" indent="-285750"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2pPr>
    <a:lvl3pPr marL="1143000" indent="-228600"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3pPr>
    <a:lvl4pPr marL="1600200" indent="-228600"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4pPr>
    <a:lvl5pPr marL="2057400" indent="-228600"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674" userDrawn="1">
          <p15:clr>
            <a:srgbClr val="A4A3A4"/>
          </p15:clr>
        </p15:guide>
        <p15:guide id="2" pos="194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DFDFD"/>
    <a:srgbClr val="4FB14F"/>
    <a:srgbClr val="7C240C"/>
    <a:srgbClr val="52AE32"/>
    <a:srgbClr val="42BE45"/>
    <a:srgbClr val="99CC00"/>
    <a:srgbClr val="63B646"/>
    <a:srgbClr val="38C846"/>
    <a:srgbClr val="CCCC00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8D230F3-CF80-4859-8CE7-A43EE81993B5}" styleName="Style léger 1 - Accentuation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BDBED569-4797-4DF1-A0F4-6AAB3CD982D8}" styleName="Style léger 3 - Accentuation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2838BEF-8BB2-4498-84A7-C5851F593DF1}" styleName="Style moyen 4 - Accentuation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5DA37D80-6434-44D0-A028-1B22A696006F}" styleName="Style léger 3 - Accentuation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9DCAF9ED-07DC-4A11-8D7F-57B35C25682E}" styleName="Style moyen 1 - Accentuation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8A107856-5554-42FB-B03E-39F5DBC370BA}" styleName="Style moyen 4 - Accentuation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3012" y="90"/>
      </p:cViewPr>
      <p:guideLst>
        <p:guide orient="horz" pos="2880"/>
        <p:guide pos="216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674"/>
        <p:guide pos="19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797675" cy="9926638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360">
            <a:noFill/>
            <a:miter lim="800000"/>
            <a:headEnd/>
            <a:tailEnd/>
          </a:ln>
          <a:effectLst/>
        </p:spPr>
        <p:txBody>
          <a:bodyPr wrap="none" lIns="83784" tIns="41892" rIns="83784" bIns="41892" anchor="ctr"/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fr-FR">
              <a:latin typeface="Arial" charset="0"/>
            </a:endParaRPr>
          </a:p>
        </p:txBody>
      </p:sp>
      <p:sp>
        <p:nvSpPr>
          <p:cNvPr id="2050" name="AutoShape 2"/>
          <p:cNvSpPr>
            <a:spLocks noChangeArrowheads="1"/>
          </p:cNvSpPr>
          <p:nvPr/>
        </p:nvSpPr>
        <p:spPr bwMode="auto">
          <a:xfrm>
            <a:off x="0" y="0"/>
            <a:ext cx="6797675" cy="9926638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83784" tIns="41892" rIns="83784" bIns="41892" anchor="ctr"/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fr-FR">
              <a:latin typeface="Arial" charset="0"/>
            </a:endParaRPr>
          </a:p>
        </p:txBody>
      </p:sp>
      <p:sp>
        <p:nvSpPr>
          <p:cNvPr id="2051" name="AutoShape 3"/>
          <p:cNvSpPr>
            <a:spLocks noChangeArrowheads="1"/>
          </p:cNvSpPr>
          <p:nvPr/>
        </p:nvSpPr>
        <p:spPr bwMode="auto">
          <a:xfrm>
            <a:off x="0" y="0"/>
            <a:ext cx="6797675" cy="9926638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83784" tIns="41892" rIns="83784" bIns="41892" anchor="ctr"/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fr-FR">
              <a:latin typeface="Arial" charset="0"/>
            </a:endParaRPr>
          </a:p>
        </p:txBody>
      </p:sp>
      <p:sp>
        <p:nvSpPr>
          <p:cNvPr id="2052" name="AutoShape 4"/>
          <p:cNvSpPr>
            <a:spLocks noChangeArrowheads="1"/>
          </p:cNvSpPr>
          <p:nvPr/>
        </p:nvSpPr>
        <p:spPr bwMode="auto">
          <a:xfrm>
            <a:off x="0" y="0"/>
            <a:ext cx="6797675" cy="9926638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83784" tIns="41892" rIns="83784" bIns="41892" anchor="ctr"/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fr-FR">
              <a:latin typeface="Arial" charset="0"/>
            </a:endParaRPr>
          </a:p>
        </p:txBody>
      </p:sp>
      <p:sp>
        <p:nvSpPr>
          <p:cNvPr id="2053" name="AutoShape 5"/>
          <p:cNvSpPr>
            <a:spLocks noChangeArrowheads="1"/>
          </p:cNvSpPr>
          <p:nvPr/>
        </p:nvSpPr>
        <p:spPr bwMode="auto">
          <a:xfrm>
            <a:off x="0" y="0"/>
            <a:ext cx="6797675" cy="9926638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83784" tIns="41892" rIns="83784" bIns="41892" anchor="ctr"/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fr-FR">
              <a:latin typeface="Arial" charset="0"/>
            </a:endParaRPr>
          </a:p>
        </p:txBody>
      </p:sp>
      <p:sp>
        <p:nvSpPr>
          <p:cNvPr id="2054" name="AutoShape 6"/>
          <p:cNvSpPr>
            <a:spLocks noChangeArrowheads="1"/>
          </p:cNvSpPr>
          <p:nvPr/>
        </p:nvSpPr>
        <p:spPr bwMode="auto">
          <a:xfrm>
            <a:off x="0" y="0"/>
            <a:ext cx="6797675" cy="9926638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83784" tIns="41892" rIns="83784" bIns="41892" anchor="ctr"/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fr-FR">
              <a:latin typeface="Arial" charset="0"/>
            </a:endParaRPr>
          </a:p>
        </p:txBody>
      </p:sp>
      <p:sp>
        <p:nvSpPr>
          <p:cNvPr id="2055" name="AutoShape 7"/>
          <p:cNvSpPr>
            <a:spLocks noChangeArrowheads="1"/>
          </p:cNvSpPr>
          <p:nvPr/>
        </p:nvSpPr>
        <p:spPr bwMode="auto">
          <a:xfrm>
            <a:off x="0" y="0"/>
            <a:ext cx="6797675" cy="9926638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83784" tIns="41892" rIns="83784" bIns="41892" anchor="ctr"/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fr-FR">
              <a:latin typeface="Arial" charset="0"/>
            </a:endParaRPr>
          </a:p>
        </p:txBody>
      </p:sp>
      <p:sp>
        <p:nvSpPr>
          <p:cNvPr id="2056" name="AutoShape 8"/>
          <p:cNvSpPr>
            <a:spLocks noChangeArrowheads="1"/>
          </p:cNvSpPr>
          <p:nvPr/>
        </p:nvSpPr>
        <p:spPr bwMode="auto">
          <a:xfrm>
            <a:off x="0" y="0"/>
            <a:ext cx="6797675" cy="9926638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83784" tIns="41892" rIns="83784" bIns="41892" anchor="ctr"/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fr-FR">
              <a:latin typeface="Arial" charset="0"/>
            </a:endParaRPr>
          </a:p>
        </p:txBody>
      </p:sp>
      <p:sp>
        <p:nvSpPr>
          <p:cNvPr id="2057" name="AutoShape 9"/>
          <p:cNvSpPr>
            <a:spLocks noChangeArrowheads="1"/>
          </p:cNvSpPr>
          <p:nvPr/>
        </p:nvSpPr>
        <p:spPr bwMode="auto">
          <a:xfrm>
            <a:off x="0" y="0"/>
            <a:ext cx="6797675" cy="9926638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83784" tIns="41892" rIns="83784" bIns="41892" anchor="ctr"/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fr-FR">
              <a:latin typeface="Arial" charset="0"/>
            </a:endParaRPr>
          </a:p>
        </p:txBody>
      </p:sp>
      <p:sp>
        <p:nvSpPr>
          <p:cNvPr id="2058" name="AutoShape 10"/>
          <p:cNvSpPr>
            <a:spLocks noChangeArrowheads="1"/>
          </p:cNvSpPr>
          <p:nvPr/>
        </p:nvSpPr>
        <p:spPr bwMode="auto">
          <a:xfrm>
            <a:off x="0" y="0"/>
            <a:ext cx="6797675" cy="9926638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83784" tIns="41892" rIns="83784" bIns="41892" anchor="ctr"/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fr-FR">
              <a:latin typeface="Arial" charset="0"/>
            </a:endParaRPr>
          </a:p>
        </p:txBody>
      </p:sp>
      <p:sp>
        <p:nvSpPr>
          <p:cNvPr id="2059" name="AutoShape 11"/>
          <p:cNvSpPr>
            <a:spLocks noChangeArrowheads="1"/>
          </p:cNvSpPr>
          <p:nvPr/>
        </p:nvSpPr>
        <p:spPr bwMode="auto">
          <a:xfrm>
            <a:off x="0" y="0"/>
            <a:ext cx="6797675" cy="9926638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83784" tIns="41892" rIns="83784" bIns="41892" anchor="ctr"/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fr-FR">
              <a:latin typeface="Arial" charset="0"/>
            </a:endParaRPr>
          </a:p>
        </p:txBody>
      </p:sp>
      <p:sp>
        <p:nvSpPr>
          <p:cNvPr id="2060" name="AutoShape 12"/>
          <p:cNvSpPr>
            <a:spLocks noChangeArrowheads="1"/>
          </p:cNvSpPr>
          <p:nvPr/>
        </p:nvSpPr>
        <p:spPr bwMode="auto">
          <a:xfrm>
            <a:off x="0" y="0"/>
            <a:ext cx="6797675" cy="9926638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83784" tIns="41892" rIns="83784" bIns="41892" anchor="ctr"/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fr-FR">
              <a:latin typeface="Arial" charset="0"/>
            </a:endParaRPr>
          </a:p>
        </p:txBody>
      </p:sp>
      <p:sp>
        <p:nvSpPr>
          <p:cNvPr id="13326" name="Rectangle 13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2001838" y="754063"/>
            <a:ext cx="2774950" cy="370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062" name="Rectangle 14"/>
          <p:cNvSpPr>
            <a:spLocks noGrp="1" noChangeArrowheads="1"/>
          </p:cNvSpPr>
          <p:nvPr>
            <p:ph type="body"/>
          </p:nvPr>
        </p:nvSpPr>
        <p:spPr bwMode="auto">
          <a:xfrm>
            <a:off x="679482" y="4714970"/>
            <a:ext cx="5420154" cy="444819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fr-FR" noProof="0" smtClean="0"/>
          </a:p>
        </p:txBody>
      </p:sp>
      <p:sp>
        <p:nvSpPr>
          <p:cNvPr id="2063" name="Rectangle 15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2932051" cy="47754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hangingPunct="0">
              <a:lnSpc>
                <a:spcPct val="95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10191" algn="l"/>
                <a:tab pos="821838" algn="l"/>
                <a:tab pos="1233483" algn="l"/>
                <a:tab pos="1645130" algn="l"/>
                <a:tab pos="2056775" algn="l"/>
                <a:tab pos="2468422" algn="l"/>
                <a:tab pos="2880068" algn="l"/>
                <a:tab pos="3291714" algn="l"/>
                <a:tab pos="3703360" algn="l"/>
                <a:tab pos="4115006" algn="l"/>
                <a:tab pos="4526652" algn="l"/>
                <a:tab pos="4938298" algn="l"/>
                <a:tab pos="5349943" algn="l"/>
                <a:tab pos="5761590" algn="l"/>
                <a:tab pos="6173235" algn="l"/>
                <a:tab pos="6584882" algn="l"/>
                <a:tab pos="6996527" algn="l"/>
                <a:tab pos="7408174" algn="l"/>
                <a:tab pos="7819820" algn="l"/>
                <a:tab pos="8231466" algn="l"/>
              </a:tabLst>
              <a:defRPr sz="130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064" name="Rectangle 16"/>
          <p:cNvSpPr>
            <a:spLocks noGrp="1" noChangeArrowheads="1"/>
          </p:cNvSpPr>
          <p:nvPr>
            <p:ph type="dt"/>
          </p:nvPr>
        </p:nvSpPr>
        <p:spPr bwMode="auto">
          <a:xfrm>
            <a:off x="3847068" y="0"/>
            <a:ext cx="2932051" cy="47754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hangingPunct="0">
              <a:lnSpc>
                <a:spcPct val="95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10191" algn="l"/>
                <a:tab pos="821838" algn="l"/>
                <a:tab pos="1233483" algn="l"/>
                <a:tab pos="1645130" algn="l"/>
                <a:tab pos="2056775" algn="l"/>
                <a:tab pos="2468422" algn="l"/>
                <a:tab pos="2880068" algn="l"/>
                <a:tab pos="3291714" algn="l"/>
                <a:tab pos="3703360" algn="l"/>
                <a:tab pos="4115006" algn="l"/>
                <a:tab pos="4526652" algn="l"/>
                <a:tab pos="4938298" algn="l"/>
                <a:tab pos="5349943" algn="l"/>
                <a:tab pos="5761590" algn="l"/>
                <a:tab pos="6173235" algn="l"/>
                <a:tab pos="6584882" algn="l"/>
                <a:tab pos="6996527" algn="l"/>
                <a:tab pos="7408174" algn="l"/>
                <a:tab pos="7819820" algn="l"/>
                <a:tab pos="8231466" algn="l"/>
              </a:tabLst>
              <a:defRPr sz="130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065" name="Rectangle 17"/>
          <p:cNvSpPr>
            <a:spLocks noGrp="1" noChangeArrowheads="1"/>
          </p:cNvSpPr>
          <p:nvPr>
            <p:ph type="ftr"/>
          </p:nvPr>
        </p:nvSpPr>
        <p:spPr bwMode="auto">
          <a:xfrm>
            <a:off x="0" y="9428464"/>
            <a:ext cx="2932051" cy="47754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hangingPunct="0">
              <a:lnSpc>
                <a:spcPct val="95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10191" algn="l"/>
                <a:tab pos="821838" algn="l"/>
                <a:tab pos="1233483" algn="l"/>
                <a:tab pos="1645130" algn="l"/>
                <a:tab pos="2056775" algn="l"/>
                <a:tab pos="2468422" algn="l"/>
                <a:tab pos="2880068" algn="l"/>
                <a:tab pos="3291714" algn="l"/>
                <a:tab pos="3703360" algn="l"/>
                <a:tab pos="4115006" algn="l"/>
                <a:tab pos="4526652" algn="l"/>
                <a:tab pos="4938298" algn="l"/>
                <a:tab pos="5349943" algn="l"/>
                <a:tab pos="5761590" algn="l"/>
                <a:tab pos="6173235" algn="l"/>
                <a:tab pos="6584882" algn="l"/>
                <a:tab pos="6996527" algn="l"/>
                <a:tab pos="7408174" algn="l"/>
                <a:tab pos="7819820" algn="l"/>
                <a:tab pos="8231466" algn="l"/>
              </a:tabLst>
              <a:defRPr sz="130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066" name="Rectangle 18"/>
          <p:cNvSpPr>
            <a:spLocks noGrp="1" noChangeArrowheads="1"/>
          </p:cNvSpPr>
          <p:nvPr>
            <p:ph type="sldNum"/>
          </p:nvPr>
        </p:nvSpPr>
        <p:spPr bwMode="auto">
          <a:xfrm>
            <a:off x="3847068" y="9428464"/>
            <a:ext cx="2932051" cy="47754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hangingPunct="0"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0" algn="l"/>
                <a:tab pos="410191" algn="l"/>
                <a:tab pos="821838" algn="l"/>
                <a:tab pos="1233483" algn="l"/>
                <a:tab pos="1645130" algn="l"/>
                <a:tab pos="2056775" algn="l"/>
                <a:tab pos="2468422" algn="l"/>
                <a:tab pos="2880068" algn="l"/>
                <a:tab pos="3291714" algn="l"/>
                <a:tab pos="3703360" algn="l"/>
                <a:tab pos="4115006" algn="l"/>
                <a:tab pos="4526652" algn="l"/>
                <a:tab pos="4938298" algn="l"/>
                <a:tab pos="5349943" algn="l"/>
                <a:tab pos="5761590" algn="l"/>
                <a:tab pos="6173235" algn="l"/>
                <a:tab pos="6584882" algn="l"/>
                <a:tab pos="6996527" algn="l"/>
                <a:tab pos="7408174" algn="l"/>
                <a:tab pos="7819820" algn="l"/>
                <a:tab pos="8231466" algn="l"/>
              </a:tabLst>
              <a:defRPr sz="13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</a:lstStyle>
          <a:p>
            <a:fld id="{F6C92DAF-0ACE-48AB-9789-C667F0A80F72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8270791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6999" y="-12447"/>
            <a:ext cx="7581008" cy="10105518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34704" y="3534442"/>
            <a:ext cx="4817159" cy="2419912"/>
          </a:xfrm>
        </p:spPr>
        <p:txBody>
          <a:bodyPr anchor="b">
            <a:noAutofit/>
          </a:bodyPr>
          <a:lstStyle>
            <a:lvl1pPr algn="r">
              <a:defRPr sz="4464">
                <a:solidFill>
                  <a:schemeClr val="accent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34704" y="5954352"/>
            <a:ext cx="4817159" cy="1612340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779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559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339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5118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8898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678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6457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0237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D726B-2358-46E8-88F3-9B2857751FA5}" type="slidenum">
              <a:rPr lang="fr-FR" altLang="fr-FR" smtClean="0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7486025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979" y="896055"/>
            <a:ext cx="5247884" cy="5002977"/>
          </a:xfrm>
        </p:spPr>
        <p:txBody>
          <a:bodyPr anchor="ctr">
            <a:normAutofit/>
          </a:bodyPr>
          <a:lstStyle>
            <a:lvl1pPr algn="l">
              <a:defRPr sz="3637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3979" y="6571074"/>
            <a:ext cx="5247884" cy="2309169"/>
          </a:xfrm>
        </p:spPr>
        <p:txBody>
          <a:bodyPr anchor="ctr">
            <a:normAutofit/>
          </a:bodyPr>
          <a:lstStyle>
            <a:lvl1pPr marL="0" indent="0" algn="l">
              <a:buNone/>
              <a:defRPr sz="1488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77967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72C85-6A16-4952-87D7-C49C4EFFB4C7}" type="slidenum">
              <a:rPr lang="fr-FR" altLang="fr-FR" smtClean="0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1020878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625" y="896056"/>
            <a:ext cx="5020092" cy="4442942"/>
          </a:xfrm>
        </p:spPr>
        <p:txBody>
          <a:bodyPr anchor="ctr">
            <a:normAutofit/>
          </a:bodyPr>
          <a:lstStyle>
            <a:lvl1pPr algn="l">
              <a:defRPr sz="3637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910297" y="5338998"/>
            <a:ext cx="4480748" cy="560035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323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77967" indent="0">
              <a:buFontTx/>
              <a:buNone/>
              <a:defRPr/>
            </a:lvl2pPr>
            <a:lvl3pPr marL="755934" indent="0">
              <a:buFontTx/>
              <a:buNone/>
              <a:defRPr/>
            </a:lvl3pPr>
            <a:lvl4pPr marL="1133902" indent="0">
              <a:buFontTx/>
              <a:buNone/>
              <a:defRPr/>
            </a:lvl4pPr>
            <a:lvl5pPr marL="1511869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3977" y="6571074"/>
            <a:ext cx="5247885" cy="2309169"/>
          </a:xfrm>
        </p:spPr>
        <p:txBody>
          <a:bodyPr anchor="ctr">
            <a:normAutofit/>
          </a:bodyPr>
          <a:lstStyle>
            <a:lvl1pPr marL="0" indent="0" algn="l">
              <a:buNone/>
              <a:defRPr sz="1488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77967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72C85-6A16-4952-87D7-C49C4EFFB4C7}" type="slidenum">
              <a:rPr lang="fr-FR" altLang="fr-FR" smtClean="0"/>
              <a:pPr/>
              <a:t>‹N°›</a:t>
            </a:fld>
            <a:endParaRPr lang="fr-FR" altLang="fr-FR"/>
          </a:p>
        </p:txBody>
      </p:sp>
      <p:sp>
        <p:nvSpPr>
          <p:cNvPr id="24" name="TextBox 23"/>
          <p:cNvSpPr txBox="1"/>
          <p:nvPr/>
        </p:nvSpPr>
        <p:spPr>
          <a:xfrm>
            <a:off x="399075" y="1161782"/>
            <a:ext cx="378082" cy="859567"/>
          </a:xfrm>
          <a:prstGeom prst="rect">
            <a:avLst/>
          </a:prstGeom>
        </p:spPr>
        <p:txBody>
          <a:bodyPr vert="horz" lIns="75597" tIns="37798" rIns="75597" bIns="37798" rtlCol="0" anchor="ctr">
            <a:noAutofit/>
          </a:bodyPr>
          <a:lstStyle/>
          <a:p>
            <a:pPr lvl="0"/>
            <a:r>
              <a:rPr lang="en-US" sz="6614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578567" y="4242970"/>
            <a:ext cx="378082" cy="859567"/>
          </a:xfrm>
          <a:prstGeom prst="rect">
            <a:avLst/>
          </a:prstGeom>
        </p:spPr>
        <p:txBody>
          <a:bodyPr vert="horz" lIns="75597" tIns="37798" rIns="75597" bIns="37798" rtlCol="0" anchor="ctr">
            <a:noAutofit/>
          </a:bodyPr>
          <a:lstStyle/>
          <a:p>
            <a:pPr lvl="0"/>
            <a:r>
              <a:rPr lang="en-US" sz="6614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629455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977" y="2839843"/>
            <a:ext cx="5247885" cy="3815086"/>
          </a:xfrm>
        </p:spPr>
        <p:txBody>
          <a:bodyPr anchor="b">
            <a:normAutofit/>
          </a:bodyPr>
          <a:lstStyle>
            <a:lvl1pPr algn="l">
              <a:defRPr sz="3637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3977" y="6654930"/>
            <a:ext cx="5247885" cy="2225313"/>
          </a:xfrm>
        </p:spPr>
        <p:txBody>
          <a:bodyPr anchor="t">
            <a:normAutofit/>
          </a:bodyPr>
          <a:lstStyle>
            <a:lvl1pPr marL="0" indent="0" algn="l">
              <a:buNone/>
              <a:defRPr sz="1488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77967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72C85-6A16-4952-87D7-C49C4EFFB4C7}" type="slidenum">
              <a:rPr lang="fr-FR" altLang="fr-FR" smtClean="0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467097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625" y="896056"/>
            <a:ext cx="5020092" cy="4442942"/>
          </a:xfrm>
        </p:spPr>
        <p:txBody>
          <a:bodyPr anchor="ctr">
            <a:normAutofit/>
          </a:bodyPr>
          <a:lstStyle>
            <a:lvl1pPr algn="l">
              <a:defRPr sz="3637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03976" y="5899032"/>
            <a:ext cx="5247886" cy="755897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984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77967" indent="0">
              <a:buFontTx/>
              <a:buNone/>
              <a:defRPr/>
            </a:lvl2pPr>
            <a:lvl3pPr marL="755934" indent="0">
              <a:buFontTx/>
              <a:buNone/>
              <a:defRPr/>
            </a:lvl3pPr>
            <a:lvl4pPr marL="1133902" indent="0">
              <a:buFontTx/>
              <a:buNone/>
              <a:defRPr/>
            </a:lvl4pPr>
            <a:lvl5pPr marL="1511869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3977" y="6654930"/>
            <a:ext cx="5247885" cy="2225313"/>
          </a:xfrm>
        </p:spPr>
        <p:txBody>
          <a:bodyPr anchor="t">
            <a:normAutofit/>
          </a:bodyPr>
          <a:lstStyle>
            <a:lvl1pPr marL="0" indent="0" algn="l">
              <a:buNone/>
              <a:defRPr sz="1488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77967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72C85-6A16-4952-87D7-C49C4EFFB4C7}" type="slidenum">
              <a:rPr lang="fr-FR" altLang="fr-FR" smtClean="0"/>
              <a:pPr/>
              <a:t>‹N°›</a:t>
            </a:fld>
            <a:endParaRPr lang="fr-FR" altLang="fr-FR"/>
          </a:p>
        </p:txBody>
      </p:sp>
      <p:sp>
        <p:nvSpPr>
          <p:cNvPr id="24" name="TextBox 23"/>
          <p:cNvSpPr txBox="1"/>
          <p:nvPr/>
        </p:nvSpPr>
        <p:spPr>
          <a:xfrm>
            <a:off x="399075" y="1161782"/>
            <a:ext cx="378082" cy="859567"/>
          </a:xfrm>
          <a:prstGeom prst="rect">
            <a:avLst/>
          </a:prstGeom>
        </p:spPr>
        <p:txBody>
          <a:bodyPr vert="horz" lIns="75597" tIns="37798" rIns="75597" bIns="37798" rtlCol="0" anchor="ctr">
            <a:noAutofit/>
          </a:bodyPr>
          <a:lstStyle/>
          <a:p>
            <a:pPr lvl="0"/>
            <a:r>
              <a:rPr lang="en-US" sz="6614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578567" y="4242970"/>
            <a:ext cx="378082" cy="859567"/>
          </a:xfrm>
          <a:prstGeom prst="rect">
            <a:avLst/>
          </a:prstGeom>
        </p:spPr>
        <p:txBody>
          <a:bodyPr vert="horz" lIns="75597" tIns="37798" rIns="75597" bIns="37798" rtlCol="0" anchor="ctr">
            <a:noAutofit/>
          </a:bodyPr>
          <a:lstStyle/>
          <a:p>
            <a:pPr lvl="0"/>
            <a:r>
              <a:rPr lang="en-US" sz="6614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797652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9144" y="896056"/>
            <a:ext cx="5242718" cy="4442942"/>
          </a:xfrm>
        </p:spPr>
        <p:txBody>
          <a:bodyPr anchor="ctr">
            <a:normAutofit/>
          </a:bodyPr>
          <a:lstStyle>
            <a:lvl1pPr algn="l">
              <a:defRPr sz="3637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03976" y="5899032"/>
            <a:ext cx="5247886" cy="755897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984">
                <a:solidFill>
                  <a:schemeClr val="accent1"/>
                </a:solidFill>
              </a:defRPr>
            </a:lvl1pPr>
            <a:lvl2pPr marL="377967" indent="0">
              <a:buFontTx/>
              <a:buNone/>
              <a:defRPr/>
            </a:lvl2pPr>
            <a:lvl3pPr marL="755934" indent="0">
              <a:buFontTx/>
              <a:buNone/>
              <a:defRPr/>
            </a:lvl3pPr>
            <a:lvl4pPr marL="1133902" indent="0">
              <a:buFontTx/>
              <a:buNone/>
              <a:defRPr/>
            </a:lvl4pPr>
            <a:lvl5pPr marL="1511869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3977" y="6654930"/>
            <a:ext cx="5247885" cy="2225313"/>
          </a:xfrm>
        </p:spPr>
        <p:txBody>
          <a:bodyPr anchor="t">
            <a:normAutofit/>
          </a:bodyPr>
          <a:lstStyle>
            <a:lvl1pPr marL="0" indent="0" algn="l">
              <a:buNone/>
              <a:defRPr sz="1488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77967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72C85-6A16-4952-87D7-C49C4EFFB4C7}" type="slidenum">
              <a:rPr lang="fr-FR" altLang="fr-FR" smtClean="0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031016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0B8FE-1722-40DE-BB0E-7218A276250F}" type="slidenum">
              <a:rPr lang="fr-FR" altLang="fr-FR" smtClean="0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814693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41660" y="896056"/>
            <a:ext cx="809219" cy="7719147"/>
          </a:xfrm>
        </p:spPr>
        <p:txBody>
          <a:bodyPr vert="eaVert" anchor="ctr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977" y="896056"/>
            <a:ext cx="4294916" cy="7719147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64015-601E-466F-9321-B66B42959064}" type="slidenum">
              <a:rPr lang="fr-FR" altLang="fr-FR" smtClean="0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42382329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E054A-77B3-42D3-A8B6-AA5473E13550}" type="slidenum">
              <a:rPr lang="fr-FR" altLang="fr-FR" smtClean="0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0622959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977" y="3970027"/>
            <a:ext cx="5247885" cy="2684905"/>
          </a:xfrm>
        </p:spPr>
        <p:txBody>
          <a:bodyPr anchor="b"/>
          <a:lstStyle>
            <a:lvl1pPr algn="l">
              <a:defRPr sz="3307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3977" y="6654930"/>
            <a:ext cx="5247885" cy="1264708"/>
          </a:xfrm>
        </p:spPr>
        <p:txBody>
          <a:bodyPr anchor="t"/>
          <a:lstStyle>
            <a:lvl1pPr marL="0" indent="0" algn="l">
              <a:buNone/>
              <a:defRPr sz="1653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77967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14B1C-45E3-4717-AE9E-5F78E69B6E20}" type="slidenum">
              <a:rPr lang="fr-FR" altLang="fr-FR" smtClean="0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0379955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979" y="896055"/>
            <a:ext cx="5247884" cy="1941454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979" y="3175866"/>
            <a:ext cx="2553051" cy="5704376"/>
          </a:xfrm>
        </p:spPr>
        <p:txBody>
          <a:bodyPr>
            <a:normAutofit/>
          </a:bodyPr>
          <a:lstStyle>
            <a:lvl1pPr>
              <a:defRPr sz="1488"/>
            </a:lvl1pPr>
            <a:lvl2pPr>
              <a:defRPr sz="1323"/>
            </a:lvl2pPr>
            <a:lvl3pPr>
              <a:defRPr sz="1157"/>
            </a:lvl3pPr>
            <a:lvl4pPr>
              <a:defRPr sz="992"/>
            </a:lvl4pPr>
            <a:lvl5pPr>
              <a:defRPr sz="992"/>
            </a:lvl5pPr>
            <a:lvl6pPr>
              <a:defRPr sz="992"/>
            </a:lvl6pPr>
            <a:lvl7pPr>
              <a:defRPr sz="992"/>
            </a:lvl7pPr>
            <a:lvl8pPr>
              <a:defRPr sz="992"/>
            </a:lvl8pPr>
            <a:lvl9pPr>
              <a:defRPr sz="992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198811" y="3175868"/>
            <a:ext cx="2553052" cy="5704377"/>
          </a:xfrm>
        </p:spPr>
        <p:txBody>
          <a:bodyPr>
            <a:normAutofit/>
          </a:bodyPr>
          <a:lstStyle>
            <a:lvl1pPr>
              <a:defRPr sz="1488"/>
            </a:lvl1pPr>
            <a:lvl2pPr>
              <a:defRPr sz="1323"/>
            </a:lvl2pPr>
            <a:lvl3pPr>
              <a:defRPr sz="1157"/>
            </a:lvl3pPr>
            <a:lvl4pPr>
              <a:defRPr sz="992"/>
            </a:lvl4pPr>
            <a:lvl5pPr>
              <a:defRPr sz="992"/>
            </a:lvl5pPr>
            <a:lvl6pPr>
              <a:defRPr sz="992"/>
            </a:lvl6pPr>
            <a:lvl7pPr>
              <a:defRPr sz="992"/>
            </a:lvl7pPr>
            <a:lvl8pPr>
              <a:defRPr sz="992"/>
            </a:lvl8pPr>
            <a:lvl9pPr>
              <a:defRPr sz="992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926D3-2FBE-4F64-8ADB-5E4D260F17FC}" type="slidenum">
              <a:rPr lang="fr-FR" altLang="fr-FR" smtClean="0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2531318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978" y="896055"/>
            <a:ext cx="5247884" cy="1941454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3978" y="3176445"/>
            <a:ext cx="2555170" cy="847052"/>
          </a:xfrm>
        </p:spPr>
        <p:txBody>
          <a:bodyPr anchor="b">
            <a:noAutofit/>
          </a:bodyPr>
          <a:lstStyle>
            <a:lvl1pPr marL="0" indent="0">
              <a:buNone/>
              <a:defRPr sz="1984" b="0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978" y="4023499"/>
            <a:ext cx="2555170" cy="4856746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196691" y="3176445"/>
            <a:ext cx="2555170" cy="847052"/>
          </a:xfrm>
        </p:spPr>
        <p:txBody>
          <a:bodyPr anchor="b">
            <a:noAutofit/>
          </a:bodyPr>
          <a:lstStyle>
            <a:lvl1pPr marL="0" indent="0">
              <a:buNone/>
              <a:defRPr sz="1984" b="0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196691" y="4023499"/>
            <a:ext cx="2555170" cy="4856746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77BB9-804C-40A0-B99E-7AE2D7083CBE}" type="slidenum">
              <a:rPr lang="fr-FR" altLang="fr-FR" smtClean="0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5753752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978" y="896055"/>
            <a:ext cx="5247884" cy="1941454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36986-66ED-4AB2-85E3-688C28088395}" type="slidenum">
              <a:rPr lang="fr-FR" altLang="fr-FR" smtClean="0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8551597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11D07-4195-465A-A97F-346488B38C47}" type="slidenum">
              <a:rPr lang="fr-FR" altLang="fr-FR" smtClean="0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043640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978" y="2202809"/>
            <a:ext cx="2306744" cy="1879227"/>
          </a:xfrm>
        </p:spPr>
        <p:txBody>
          <a:bodyPr anchor="b">
            <a:normAutofit/>
          </a:bodyPr>
          <a:lstStyle>
            <a:lvl1pPr>
              <a:defRPr sz="1653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52502" y="756893"/>
            <a:ext cx="2799359" cy="8123351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978" y="4082035"/>
            <a:ext cx="2306744" cy="3798901"/>
          </a:xfrm>
        </p:spPr>
        <p:txBody>
          <a:bodyPr>
            <a:normAutofit/>
          </a:bodyPr>
          <a:lstStyle>
            <a:lvl1pPr marL="0" indent="0">
              <a:buNone/>
              <a:defRPr sz="1157"/>
            </a:lvl1pPr>
            <a:lvl2pPr marL="283475" indent="0">
              <a:buNone/>
              <a:defRPr sz="868"/>
            </a:lvl2pPr>
            <a:lvl3pPr marL="566951" indent="0">
              <a:buNone/>
              <a:defRPr sz="744"/>
            </a:lvl3pPr>
            <a:lvl4pPr marL="850426" indent="0">
              <a:buNone/>
              <a:defRPr sz="620"/>
            </a:lvl4pPr>
            <a:lvl5pPr marL="1133902" indent="0">
              <a:buNone/>
              <a:defRPr sz="620"/>
            </a:lvl5pPr>
            <a:lvl6pPr marL="1417377" indent="0">
              <a:buNone/>
              <a:defRPr sz="620"/>
            </a:lvl6pPr>
            <a:lvl7pPr marL="1700853" indent="0">
              <a:buNone/>
              <a:defRPr sz="620"/>
            </a:lvl7pPr>
            <a:lvl8pPr marL="1984328" indent="0">
              <a:buNone/>
              <a:defRPr sz="620"/>
            </a:lvl8pPr>
            <a:lvl9pPr marL="2267803" indent="0">
              <a:buNone/>
              <a:defRPr sz="62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59E64-D8BF-43DE-88A5-1056D06C3E67}" type="slidenum">
              <a:rPr lang="fr-FR" altLang="fr-FR" smtClean="0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5593120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978" y="7056438"/>
            <a:ext cx="5247884" cy="833052"/>
          </a:xfrm>
        </p:spPr>
        <p:txBody>
          <a:bodyPr anchor="b">
            <a:normAutofit/>
          </a:bodyPr>
          <a:lstStyle>
            <a:lvl1pPr algn="l">
              <a:defRPr sz="1984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3978" y="896056"/>
            <a:ext cx="5247884" cy="5652849"/>
          </a:xfrm>
        </p:spPr>
        <p:txBody>
          <a:bodyPr anchor="t">
            <a:normAutofit/>
          </a:bodyPr>
          <a:lstStyle>
            <a:lvl1pPr marL="0" indent="0" algn="ctr">
              <a:buNone/>
              <a:defRPr sz="1323"/>
            </a:lvl1pPr>
            <a:lvl2pPr marL="377967" indent="0">
              <a:buNone/>
              <a:defRPr sz="1323"/>
            </a:lvl2pPr>
            <a:lvl3pPr marL="755934" indent="0">
              <a:buNone/>
              <a:defRPr sz="1323"/>
            </a:lvl3pPr>
            <a:lvl4pPr marL="1133902" indent="0">
              <a:buNone/>
              <a:defRPr sz="1323"/>
            </a:lvl4pPr>
            <a:lvl5pPr marL="1511869" indent="0">
              <a:buNone/>
              <a:defRPr sz="1323"/>
            </a:lvl5pPr>
            <a:lvl6pPr marL="1889836" indent="0">
              <a:buNone/>
              <a:defRPr sz="1323"/>
            </a:lvl6pPr>
            <a:lvl7pPr marL="2267803" indent="0">
              <a:buNone/>
              <a:defRPr sz="1323"/>
            </a:lvl7pPr>
            <a:lvl8pPr marL="2645771" indent="0">
              <a:buNone/>
              <a:defRPr sz="1323"/>
            </a:lvl8pPr>
            <a:lvl9pPr marL="3023738" indent="0">
              <a:buNone/>
              <a:defRPr sz="1323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978" y="7889490"/>
            <a:ext cx="5247884" cy="990753"/>
          </a:xfrm>
        </p:spPr>
        <p:txBody>
          <a:bodyPr>
            <a:normAutofit/>
          </a:bodyPr>
          <a:lstStyle>
            <a:lvl1pPr marL="0" indent="0">
              <a:buNone/>
              <a:defRPr sz="992"/>
            </a:lvl1pPr>
            <a:lvl2pPr marL="377967" indent="0">
              <a:buNone/>
              <a:defRPr sz="992"/>
            </a:lvl2pPr>
            <a:lvl3pPr marL="755934" indent="0">
              <a:buNone/>
              <a:defRPr sz="827"/>
            </a:lvl3pPr>
            <a:lvl4pPr marL="1133902" indent="0">
              <a:buNone/>
              <a:defRPr sz="744"/>
            </a:lvl4pPr>
            <a:lvl5pPr marL="1511869" indent="0">
              <a:buNone/>
              <a:defRPr sz="744"/>
            </a:lvl5pPr>
            <a:lvl6pPr marL="1889836" indent="0">
              <a:buNone/>
              <a:defRPr sz="744"/>
            </a:lvl6pPr>
            <a:lvl7pPr marL="2267803" indent="0">
              <a:buNone/>
              <a:defRPr sz="744"/>
            </a:lvl7pPr>
            <a:lvl8pPr marL="2645771" indent="0">
              <a:buNone/>
              <a:defRPr sz="744"/>
            </a:lvl8pPr>
            <a:lvl9pPr marL="3023738" indent="0">
              <a:buNone/>
              <a:defRPr sz="744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714A8-3406-4D51-B678-88EB90535941}" type="slidenum">
              <a:rPr lang="fr-FR" altLang="fr-FR" smtClean="0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40186850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7000" y="-12447"/>
            <a:ext cx="7581009" cy="10105518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3978" y="896055"/>
            <a:ext cx="5247884" cy="194145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3978" y="3175868"/>
            <a:ext cx="5247884" cy="57043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468722" y="8880245"/>
            <a:ext cx="565597" cy="536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4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3978" y="8880245"/>
            <a:ext cx="3821979" cy="536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4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28047" y="8880245"/>
            <a:ext cx="423816" cy="536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44">
                <a:solidFill>
                  <a:schemeClr val="accent1"/>
                </a:solidFill>
              </a:defRPr>
            </a:lvl1pPr>
          </a:lstStyle>
          <a:p>
            <a:fld id="{43072C85-6A16-4952-87D7-C49C4EFFB4C7}" type="slidenum">
              <a:rPr lang="fr-FR" altLang="fr-FR" smtClean="0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40818802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3" r:id="rId1"/>
    <p:sldLayoutId id="2147483784" r:id="rId2"/>
    <p:sldLayoutId id="2147483785" r:id="rId3"/>
    <p:sldLayoutId id="2147483786" r:id="rId4"/>
    <p:sldLayoutId id="2147483787" r:id="rId5"/>
    <p:sldLayoutId id="2147483788" r:id="rId6"/>
    <p:sldLayoutId id="2147483789" r:id="rId7"/>
    <p:sldLayoutId id="2147483790" r:id="rId8"/>
    <p:sldLayoutId id="2147483791" r:id="rId9"/>
    <p:sldLayoutId id="2147483792" r:id="rId10"/>
    <p:sldLayoutId id="2147483793" r:id="rId11"/>
    <p:sldLayoutId id="2147483794" r:id="rId12"/>
    <p:sldLayoutId id="2147483795" r:id="rId13"/>
    <p:sldLayoutId id="2147483796" r:id="rId14"/>
    <p:sldLayoutId id="2147483797" r:id="rId15"/>
    <p:sldLayoutId id="2147483798" r:id="rId16"/>
  </p:sldLayoutIdLst>
  <p:txStyles>
    <p:titleStyle>
      <a:lvl1pPr algn="l" defTabSz="377967" rtl="0" eaLnBrk="1" latinLnBrk="0" hangingPunct="1">
        <a:spcBef>
          <a:spcPct val="0"/>
        </a:spcBef>
        <a:buNone/>
        <a:defRPr sz="2976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3475" indent="-283475" algn="l" defTabSz="377967" rtl="0" eaLnBrk="1" latinLnBrk="0" hangingPunct="1">
        <a:spcBef>
          <a:spcPts val="827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8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14197" indent="-236230" algn="l" defTabSz="377967" rtl="0" eaLnBrk="1" latinLnBrk="0" hangingPunct="1">
        <a:spcBef>
          <a:spcPts val="827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32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44918" indent="-188984" algn="l" defTabSz="377967" rtl="0" eaLnBrk="1" latinLnBrk="0" hangingPunct="1">
        <a:spcBef>
          <a:spcPts val="827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157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322885" indent="-188984" algn="l" defTabSz="377967" rtl="0" eaLnBrk="1" latinLnBrk="0" hangingPunct="1">
        <a:spcBef>
          <a:spcPts val="827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92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700853" indent="-188984" algn="l" defTabSz="377967" rtl="0" eaLnBrk="1" latinLnBrk="0" hangingPunct="1">
        <a:spcBef>
          <a:spcPts val="827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92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078820" indent="-188984" algn="l" defTabSz="377967" rtl="0" eaLnBrk="1" latinLnBrk="0" hangingPunct="1">
        <a:spcBef>
          <a:spcPts val="827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92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456787" indent="-188984" algn="l" defTabSz="377967" rtl="0" eaLnBrk="1" latinLnBrk="0" hangingPunct="1">
        <a:spcBef>
          <a:spcPts val="827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92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834754" indent="-188984" algn="l" defTabSz="377967" rtl="0" eaLnBrk="1" latinLnBrk="0" hangingPunct="1">
        <a:spcBef>
          <a:spcPts val="827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92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212722" indent="-188984" algn="l" defTabSz="377967" rtl="0" eaLnBrk="1" latinLnBrk="0" hangingPunct="1">
        <a:spcBef>
          <a:spcPts val="827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92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77967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377967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377967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377967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377967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377967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377967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377967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377967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868050" y="3549058"/>
            <a:ext cx="2576083" cy="134895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</a:pPr>
            <a:r>
              <a:rPr lang="fr-FR" sz="1089" b="1" dirty="0" smtClean="0">
                <a:solidFill>
                  <a:srgbClr val="4FB14F"/>
                </a:solidFill>
                <a:latin typeface="Century Gothic" panose="020B0502020202020204"/>
              </a:rPr>
              <a:t>Les doses de semis</a:t>
            </a:r>
          </a:p>
          <a:p>
            <a:pPr marL="171450" indent="-171450" defTabSz="914400" fontAlgn="auto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fr-FR" sz="998" b="1" dirty="0" smtClean="0">
                <a:solidFill>
                  <a:prstClr val="black"/>
                </a:solidFill>
                <a:latin typeface="Century Gothic" panose="020B0502020202020204"/>
                <a:cs typeface="Arial" panose="020B0604020202020204" pitchFamily="34" charset="0"/>
              </a:rPr>
              <a:t>25-30 </a:t>
            </a:r>
            <a:r>
              <a:rPr lang="fr-FR" sz="998" b="1" dirty="0">
                <a:solidFill>
                  <a:prstClr val="black"/>
                </a:solidFill>
                <a:latin typeface="Century Gothic" panose="020B0502020202020204"/>
                <a:cs typeface="Arial" panose="020B0604020202020204" pitchFamily="34" charset="0"/>
              </a:rPr>
              <a:t>kg /</a:t>
            </a:r>
            <a:r>
              <a:rPr lang="fr-FR" sz="998" b="1" dirty="0" smtClean="0">
                <a:solidFill>
                  <a:prstClr val="black"/>
                </a:solidFill>
                <a:latin typeface="Century Gothic" panose="020B0502020202020204"/>
                <a:cs typeface="Arial" panose="020B0604020202020204" pitchFamily="34" charset="0"/>
              </a:rPr>
              <a:t>ha</a:t>
            </a:r>
            <a:endParaRPr lang="fr-FR" sz="998" b="1" dirty="0">
              <a:solidFill>
                <a:prstClr val="black"/>
              </a:solidFill>
              <a:latin typeface="Century Gothic" panose="020B0502020202020204"/>
              <a:cs typeface="Arial" panose="020B0604020202020204" pitchFamily="34" charset="0"/>
            </a:endParaRPr>
          </a:p>
          <a:p>
            <a:pPr defTabSz="914400" fontAlgn="auto">
              <a:spcBef>
                <a:spcPts val="0"/>
              </a:spcBef>
              <a:spcAft>
                <a:spcPts val="0"/>
              </a:spcAft>
            </a:pPr>
            <a:endParaRPr lang="fr-FR" sz="998" dirty="0" smtClean="0">
              <a:solidFill>
                <a:prstClr val="black"/>
              </a:solidFill>
              <a:latin typeface="Century Gothic" panose="020B0502020202020204"/>
            </a:endParaRPr>
          </a:p>
          <a:p>
            <a:pPr defTabSz="914400" fontAlgn="auto">
              <a:spcBef>
                <a:spcPts val="0"/>
              </a:spcBef>
              <a:spcAft>
                <a:spcPts val="0"/>
              </a:spcAft>
            </a:pPr>
            <a:r>
              <a:rPr lang="fr-FR" sz="1089" b="1" dirty="0" smtClean="0">
                <a:solidFill>
                  <a:srgbClr val="4FB14F"/>
                </a:solidFill>
                <a:latin typeface="Century Gothic" panose="020B0502020202020204"/>
              </a:rPr>
              <a:t>Les conseils de culture</a:t>
            </a:r>
          </a:p>
          <a:p>
            <a:pPr marL="171450" indent="-171450" defTabSz="914400" fontAlgn="auto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fr-FR" sz="998" b="1" dirty="0">
                <a:solidFill>
                  <a:prstClr val="black"/>
                </a:solidFill>
                <a:latin typeface="Century Gothic" panose="020B0502020202020204"/>
                <a:cs typeface="Arial" panose="020B0604020202020204" pitchFamily="34" charset="0"/>
              </a:rPr>
              <a:t>Profondeur de semis : 2 cm </a:t>
            </a:r>
          </a:p>
          <a:p>
            <a:pPr marL="171450" indent="-171450" defTabSz="914400" fontAlgn="auto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fr-FR" sz="998" b="1" dirty="0">
                <a:solidFill>
                  <a:prstClr val="black"/>
                </a:solidFill>
                <a:latin typeface="Century Gothic" panose="020B0502020202020204"/>
                <a:cs typeface="Arial" panose="020B0604020202020204" pitchFamily="34" charset="0"/>
              </a:rPr>
              <a:t>Faire un roulage après le semis</a:t>
            </a:r>
          </a:p>
          <a:p>
            <a:pPr marL="171450" indent="-171450" defTabSz="914400" fontAlgn="auto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fr-FR" sz="998" b="1" dirty="0">
                <a:solidFill>
                  <a:prstClr val="black"/>
                </a:solidFill>
                <a:latin typeface="Century Gothic" panose="020B0502020202020204"/>
                <a:cs typeface="Arial" panose="020B0604020202020204" pitchFamily="34" charset="0"/>
              </a:rPr>
              <a:t>En période sèche, deux roulages : un post et un pré-semis</a:t>
            </a:r>
          </a:p>
        </p:txBody>
      </p:sp>
      <p:sp>
        <p:nvSpPr>
          <p:cNvPr id="3" name="Text Box 10"/>
          <p:cNvSpPr txBox="1">
            <a:spLocks noChangeArrowheads="1"/>
          </p:cNvSpPr>
          <p:nvPr/>
        </p:nvSpPr>
        <p:spPr bwMode="auto">
          <a:xfrm>
            <a:off x="2167900" y="445978"/>
            <a:ext cx="2939269" cy="4898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1228" tIns="30614" rIns="61228" bIns="30614"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>
            <a:lvl1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altLang="fr-FR" sz="4000" b="1" u="sng" kern="0" dirty="0">
                <a:ln/>
                <a:solidFill>
                  <a:srgbClr val="C42F1A">
                    <a:lumMod val="75000"/>
                  </a:srgbClr>
                </a:solidFill>
              </a:rPr>
              <a:t>MIX </a:t>
            </a:r>
            <a:r>
              <a:rPr lang="fr-FR" altLang="fr-FR" sz="4000" b="1" u="sng" kern="0" dirty="0" smtClean="0">
                <a:ln/>
                <a:solidFill>
                  <a:srgbClr val="C42F1A">
                    <a:lumMod val="75000"/>
                  </a:srgbClr>
                </a:solidFill>
              </a:rPr>
              <a:t>PRO GRAM’</a:t>
            </a:r>
            <a:endParaRPr lang="fr-FR" altLang="fr-FR" sz="4000" b="1" u="sng" kern="0" dirty="0">
              <a:ln/>
              <a:solidFill>
                <a:srgbClr val="C42F1A">
                  <a:lumMod val="75000"/>
                </a:srgbClr>
              </a:solidFill>
            </a:endParaRPr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9478420"/>
              </p:ext>
            </p:extLst>
          </p:nvPr>
        </p:nvGraphicFramePr>
        <p:xfrm>
          <a:off x="774460" y="1164661"/>
          <a:ext cx="5908085" cy="2155592"/>
        </p:xfrm>
        <a:graphic>
          <a:graphicData uri="http://schemas.openxmlformats.org/drawingml/2006/table">
            <a:tbl>
              <a:tblPr bandRow="1">
                <a:tableStyleId>{22838BEF-8BB2-4498-84A7-C5851F593DF1}</a:tableStyleId>
              </a:tblPr>
              <a:tblGrid>
                <a:gridCol w="845903"/>
                <a:gridCol w="3650498"/>
                <a:gridCol w="1411684"/>
              </a:tblGrid>
              <a:tr h="397710">
                <a:tc>
                  <a:txBody>
                    <a:bodyPr/>
                    <a:lstStyle>
                      <a:lvl1pPr marL="0" algn="l" defTabSz="377967" rtl="0" eaLnBrk="1" latinLnBrk="0" hangingPunct="1">
                        <a:defRPr sz="1488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1pPr>
                      <a:lvl2pPr marL="377967" algn="l" defTabSz="377967" rtl="0" eaLnBrk="1" latinLnBrk="0" hangingPunct="1">
                        <a:defRPr sz="1488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2pPr>
                      <a:lvl3pPr marL="755934" algn="l" defTabSz="377967" rtl="0" eaLnBrk="1" latinLnBrk="0" hangingPunct="1">
                        <a:defRPr sz="1488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3pPr>
                      <a:lvl4pPr marL="1133902" algn="l" defTabSz="377967" rtl="0" eaLnBrk="1" latinLnBrk="0" hangingPunct="1">
                        <a:defRPr sz="1488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4pPr>
                      <a:lvl5pPr marL="1511869" algn="l" defTabSz="377967" rtl="0" eaLnBrk="1" latinLnBrk="0" hangingPunct="1">
                        <a:defRPr sz="1488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5pPr>
                      <a:lvl6pPr marL="1889836" algn="l" defTabSz="377967" rtl="0" eaLnBrk="1" latinLnBrk="0" hangingPunct="1">
                        <a:defRPr sz="1488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6pPr>
                      <a:lvl7pPr marL="2267803" algn="l" defTabSz="377967" rtl="0" eaLnBrk="1" latinLnBrk="0" hangingPunct="1">
                        <a:defRPr sz="1488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7pPr>
                      <a:lvl8pPr marL="2645771" algn="l" defTabSz="377967" rtl="0" eaLnBrk="1" latinLnBrk="0" hangingPunct="1">
                        <a:defRPr sz="1488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8pPr>
                      <a:lvl9pPr marL="3023738" algn="l" defTabSz="377967" rtl="0" eaLnBrk="1" latinLnBrk="0" hangingPunct="1">
                        <a:defRPr sz="1488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 algn="ctr"/>
                      <a:r>
                        <a:rPr lang="fr-FR" sz="1400" b="1" dirty="0" smtClean="0"/>
                        <a:t>% du poids</a:t>
                      </a:r>
                      <a:endParaRPr lang="fr-FR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2953" marR="82953" marT="41476" marB="41476" anchor="ctr"/>
                </a:tc>
                <a:tc>
                  <a:txBody>
                    <a:bodyPr/>
                    <a:lstStyle>
                      <a:lvl1pPr marL="0" algn="l" defTabSz="377967" rtl="0" eaLnBrk="1" latinLnBrk="0" hangingPunct="1">
                        <a:defRPr sz="1488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1pPr>
                      <a:lvl2pPr marL="377967" algn="l" defTabSz="377967" rtl="0" eaLnBrk="1" latinLnBrk="0" hangingPunct="1">
                        <a:defRPr sz="1488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2pPr>
                      <a:lvl3pPr marL="755934" algn="l" defTabSz="377967" rtl="0" eaLnBrk="1" latinLnBrk="0" hangingPunct="1">
                        <a:defRPr sz="1488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3pPr>
                      <a:lvl4pPr marL="1133902" algn="l" defTabSz="377967" rtl="0" eaLnBrk="1" latinLnBrk="0" hangingPunct="1">
                        <a:defRPr sz="1488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4pPr>
                      <a:lvl5pPr marL="1511869" algn="l" defTabSz="377967" rtl="0" eaLnBrk="1" latinLnBrk="0" hangingPunct="1">
                        <a:defRPr sz="1488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5pPr>
                      <a:lvl6pPr marL="1889836" algn="l" defTabSz="377967" rtl="0" eaLnBrk="1" latinLnBrk="0" hangingPunct="1">
                        <a:defRPr sz="1488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6pPr>
                      <a:lvl7pPr marL="2267803" algn="l" defTabSz="377967" rtl="0" eaLnBrk="1" latinLnBrk="0" hangingPunct="1">
                        <a:defRPr sz="1488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7pPr>
                      <a:lvl8pPr marL="2645771" algn="l" defTabSz="377967" rtl="0" eaLnBrk="1" latinLnBrk="0" hangingPunct="1">
                        <a:defRPr sz="1488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8pPr>
                      <a:lvl9pPr marL="3023738" algn="l" defTabSz="377967" rtl="0" eaLnBrk="1" latinLnBrk="0" hangingPunct="1">
                        <a:defRPr sz="1488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 algn="ctr"/>
                      <a:r>
                        <a:rPr lang="fr-FR" sz="1400" b="1" dirty="0" smtClean="0"/>
                        <a:t>Espèces/Variétés</a:t>
                      </a:r>
                      <a:endParaRPr lang="fr-FR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2953" marR="82953" marT="41476" marB="41476" anchor="ctr"/>
                </a:tc>
                <a:tc>
                  <a:txBody>
                    <a:bodyPr/>
                    <a:lstStyle>
                      <a:lvl1pPr marL="0" algn="l" defTabSz="377967" rtl="0" eaLnBrk="1" latinLnBrk="0" hangingPunct="1">
                        <a:defRPr sz="1488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1pPr>
                      <a:lvl2pPr marL="377967" algn="l" defTabSz="377967" rtl="0" eaLnBrk="1" latinLnBrk="0" hangingPunct="1">
                        <a:defRPr sz="1488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2pPr>
                      <a:lvl3pPr marL="755934" algn="l" defTabSz="377967" rtl="0" eaLnBrk="1" latinLnBrk="0" hangingPunct="1">
                        <a:defRPr sz="1488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3pPr>
                      <a:lvl4pPr marL="1133902" algn="l" defTabSz="377967" rtl="0" eaLnBrk="1" latinLnBrk="0" hangingPunct="1">
                        <a:defRPr sz="1488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4pPr>
                      <a:lvl5pPr marL="1511869" algn="l" defTabSz="377967" rtl="0" eaLnBrk="1" latinLnBrk="0" hangingPunct="1">
                        <a:defRPr sz="1488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5pPr>
                      <a:lvl6pPr marL="1889836" algn="l" defTabSz="377967" rtl="0" eaLnBrk="1" latinLnBrk="0" hangingPunct="1">
                        <a:defRPr sz="1488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6pPr>
                      <a:lvl7pPr marL="2267803" algn="l" defTabSz="377967" rtl="0" eaLnBrk="1" latinLnBrk="0" hangingPunct="1">
                        <a:defRPr sz="1488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7pPr>
                      <a:lvl8pPr marL="2645771" algn="l" defTabSz="377967" rtl="0" eaLnBrk="1" latinLnBrk="0" hangingPunct="1">
                        <a:defRPr sz="1488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8pPr>
                      <a:lvl9pPr marL="3023738" algn="l" defTabSz="377967" rtl="0" eaLnBrk="1" latinLnBrk="0" hangingPunct="1">
                        <a:defRPr sz="1488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 algn="ctr"/>
                      <a:r>
                        <a:rPr lang="fr-FR" sz="1400" b="1" dirty="0" smtClean="0"/>
                        <a:t>% de peuplement</a:t>
                      </a:r>
                      <a:endParaRPr lang="fr-FR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2953" marR="82953" marT="41476" marB="41476" anchor="ctr"/>
                </a:tc>
              </a:tr>
              <a:tr h="207435">
                <a:tc>
                  <a:txBody>
                    <a:bodyPr/>
                    <a:lstStyle/>
                    <a:p>
                      <a:pPr marL="0" algn="ctr" defTabSz="377967" rtl="0" eaLnBrk="1" latinLnBrk="0" hangingPunct="1"/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latin typeface="Century Gothic" panose="020B0502020202020204"/>
                          <a:ea typeface="+mn-ea"/>
                          <a:cs typeface="+mn-cs"/>
                        </a:rPr>
                        <a:t>5%</a:t>
                      </a:r>
                      <a:endParaRPr lang="fr-FR" sz="1200" kern="1200" dirty="0">
                        <a:solidFill>
                          <a:schemeClr val="dk1"/>
                        </a:solidFill>
                        <a:latin typeface="Century Gothic" panose="020B050202020202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377967" rtl="0" eaLnBrk="1" latinLnBrk="0" hangingPunct="1"/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latin typeface="Century Gothic" panose="020B0502020202020204"/>
                          <a:ea typeface="+mn-ea"/>
                          <a:cs typeface="+mn-cs"/>
                        </a:rPr>
                        <a:t>Trèfle incarnat</a:t>
                      </a:r>
                      <a:endParaRPr lang="fr-FR" sz="1200" kern="1200" dirty="0">
                        <a:solidFill>
                          <a:schemeClr val="dk1"/>
                        </a:solidFill>
                        <a:latin typeface="Century Gothic" panose="020B050202020202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latin typeface="Century Gothic" panose="020B0502020202020204"/>
                          <a:ea typeface="+mn-ea"/>
                          <a:cs typeface="+mn-cs"/>
                        </a:rPr>
                        <a:t>2,9%</a:t>
                      </a:r>
                      <a:endParaRPr lang="fr-FR" sz="1200" kern="1200" dirty="0">
                        <a:solidFill>
                          <a:schemeClr val="dk1"/>
                        </a:solidFill>
                        <a:latin typeface="Century Gothic" panose="020B0502020202020204"/>
                        <a:ea typeface="+mn-ea"/>
                        <a:cs typeface="+mn-cs"/>
                      </a:endParaRPr>
                    </a:p>
                  </a:txBody>
                  <a:tcPr marL="82953" marR="82953" marT="41476" marB="41476" anchor="ctr"/>
                </a:tc>
              </a:tr>
              <a:tr h="207435">
                <a:tc>
                  <a:txBody>
                    <a:bodyPr/>
                    <a:lstStyle/>
                    <a:p>
                      <a:pPr marL="0" algn="ctr" defTabSz="377967" rtl="0" eaLnBrk="1" latinLnBrk="0" hangingPunct="1"/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latin typeface="Century Gothic" panose="020B0502020202020204"/>
                          <a:ea typeface="+mn-ea"/>
                          <a:cs typeface="+mn-cs"/>
                        </a:rPr>
                        <a:t>5%</a:t>
                      </a:r>
                      <a:endParaRPr lang="fr-FR" sz="1200" kern="1200" dirty="0">
                        <a:solidFill>
                          <a:schemeClr val="dk1"/>
                        </a:solidFill>
                        <a:latin typeface="Century Gothic" panose="020B050202020202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377967" rtl="0" eaLnBrk="1" latinLnBrk="0" hangingPunct="1"/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latin typeface="Century Gothic" panose="020B0502020202020204"/>
                          <a:ea typeface="+mn-ea"/>
                          <a:cs typeface="+mn-cs"/>
                        </a:rPr>
                        <a:t>RGI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latin typeface="Century Gothic" panose="020B0502020202020204"/>
                          <a:ea typeface="+mn-ea"/>
                          <a:cs typeface="+mn-cs"/>
                        </a:rPr>
                        <a:t>alt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latin typeface="Century Gothic" panose="020B0502020202020204"/>
                          <a:ea typeface="+mn-ea"/>
                          <a:cs typeface="+mn-cs"/>
                        </a:rPr>
                        <a:t> diploïde</a:t>
                      </a:r>
                      <a:endParaRPr lang="fr-FR" sz="1200" kern="1200" dirty="0">
                        <a:solidFill>
                          <a:schemeClr val="dk1"/>
                        </a:solidFill>
                        <a:latin typeface="Century Gothic" panose="020B050202020202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latin typeface="Century Gothic" panose="020B0502020202020204"/>
                          <a:ea typeface="+mn-ea"/>
                          <a:cs typeface="+mn-cs"/>
                        </a:rPr>
                        <a:t>4,6%</a:t>
                      </a:r>
                      <a:endParaRPr lang="fr-FR" sz="1200" kern="1200" dirty="0">
                        <a:solidFill>
                          <a:schemeClr val="dk1"/>
                        </a:solidFill>
                        <a:latin typeface="Century Gothic" panose="020B0502020202020204"/>
                        <a:ea typeface="+mn-ea"/>
                        <a:cs typeface="+mn-cs"/>
                      </a:endParaRPr>
                    </a:p>
                  </a:txBody>
                  <a:tcPr marL="82953" marR="82953" marT="41476" marB="41476" anchor="ctr"/>
                </a:tc>
              </a:tr>
              <a:tr h="207435">
                <a:tc>
                  <a:txBody>
                    <a:bodyPr/>
                    <a:lstStyle/>
                    <a:p>
                      <a:pPr marL="0" algn="ctr" defTabSz="377967" rtl="0" eaLnBrk="1" latinLnBrk="0" hangingPunct="1"/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latin typeface="Century Gothic" panose="020B0502020202020204"/>
                          <a:ea typeface="+mn-ea"/>
                          <a:cs typeface="+mn-cs"/>
                        </a:rPr>
                        <a:t>20%</a:t>
                      </a:r>
                      <a:endParaRPr lang="fr-FR" sz="1200" kern="1200" dirty="0">
                        <a:solidFill>
                          <a:schemeClr val="dk1"/>
                        </a:solidFill>
                        <a:latin typeface="Century Gothic" panose="020B050202020202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377967" rtl="0" eaLnBrk="1" latinLnBrk="0" hangingPunct="1"/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latin typeface="Century Gothic" panose="020B0502020202020204"/>
                          <a:ea typeface="+mn-ea"/>
                          <a:cs typeface="+mn-cs"/>
                        </a:rPr>
                        <a:t>RGH 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latin typeface="Century Gothic" panose="020B0502020202020204"/>
                          <a:ea typeface="+mn-ea"/>
                          <a:cs typeface="+mn-cs"/>
                        </a:rPr>
                        <a:t>diploïde</a:t>
                      </a:r>
                      <a:endParaRPr lang="fr-FR" sz="1200" kern="1200" dirty="0">
                        <a:solidFill>
                          <a:schemeClr val="dk1"/>
                        </a:solidFill>
                        <a:latin typeface="Century Gothic" panose="020B050202020202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latin typeface="Century Gothic" panose="020B0502020202020204"/>
                          <a:ea typeface="+mn-ea"/>
                          <a:cs typeface="+mn-cs"/>
                        </a:rPr>
                        <a:t>18,2%</a:t>
                      </a:r>
                    </a:p>
                  </a:txBody>
                  <a:tcPr marL="82953" marR="82953" marT="41476" marB="41476" anchor="ctr"/>
                </a:tc>
              </a:tr>
              <a:tr h="207435">
                <a:tc>
                  <a:txBody>
                    <a:bodyPr/>
                    <a:lstStyle/>
                    <a:p>
                      <a:pPr marL="0" algn="ctr" defTabSz="377967" rtl="0" eaLnBrk="1" latinLnBrk="0" hangingPunct="1"/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latin typeface="Century Gothic" panose="020B0502020202020204"/>
                          <a:ea typeface="+mn-ea"/>
                          <a:cs typeface="+mn-cs"/>
                        </a:rPr>
                        <a:t>20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latin typeface="Century Gothic" panose="020B0502020202020204"/>
                          <a:ea typeface="+mn-ea"/>
                          <a:cs typeface="+mn-cs"/>
                        </a:rPr>
                        <a:t>%</a:t>
                      </a:r>
                      <a:endParaRPr lang="fr-FR" sz="1200" kern="1200" dirty="0">
                        <a:solidFill>
                          <a:schemeClr val="dk1"/>
                        </a:solidFill>
                        <a:latin typeface="Century Gothic" panose="020B050202020202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377967" rtl="0" eaLnBrk="1" latinLnBrk="0" hangingPunct="1"/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latin typeface="Century Gothic" panose="020B0502020202020204"/>
                          <a:ea typeface="+mn-ea"/>
                          <a:cs typeface="+mn-cs"/>
                        </a:rPr>
                        <a:t>RGH 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latin typeface="Century Gothic" panose="020B0502020202020204"/>
                          <a:ea typeface="+mn-ea"/>
                          <a:cs typeface="+mn-cs"/>
                        </a:rPr>
                        <a:t>tétraploïde</a:t>
                      </a:r>
                      <a:endParaRPr lang="fr-FR" sz="1200" kern="1200" dirty="0">
                        <a:solidFill>
                          <a:schemeClr val="dk1"/>
                        </a:solidFill>
                        <a:latin typeface="Century Gothic" panose="020B050202020202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latin typeface="Century Gothic" panose="020B0502020202020204"/>
                          <a:ea typeface="+mn-ea"/>
                          <a:cs typeface="+mn-cs"/>
                        </a:rPr>
                        <a:t>11,1%</a:t>
                      </a:r>
                      <a:endParaRPr lang="fr-FR" sz="1200" kern="1200" dirty="0">
                        <a:solidFill>
                          <a:schemeClr val="dk1"/>
                        </a:solidFill>
                        <a:latin typeface="Century Gothic" panose="020B0502020202020204"/>
                        <a:ea typeface="+mn-ea"/>
                        <a:cs typeface="+mn-cs"/>
                      </a:endParaRPr>
                    </a:p>
                  </a:txBody>
                  <a:tcPr marL="82953" marR="82953" marT="41476" marB="41476" anchor="ctr"/>
                </a:tc>
              </a:tr>
              <a:tr h="207435">
                <a:tc>
                  <a:txBody>
                    <a:bodyPr/>
                    <a:lstStyle/>
                    <a:p>
                      <a:pPr marL="0" algn="ctr" defTabSz="377967" rtl="0" eaLnBrk="1" latinLnBrk="0" hangingPunct="1"/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latin typeface="Century Gothic" panose="020B0502020202020204"/>
                          <a:ea typeface="+mn-ea"/>
                          <a:cs typeface="+mn-cs"/>
                        </a:rPr>
                        <a:t>40%</a:t>
                      </a:r>
                      <a:endParaRPr lang="fr-FR" sz="1200" kern="1200" dirty="0">
                        <a:solidFill>
                          <a:schemeClr val="dk1"/>
                        </a:solidFill>
                        <a:latin typeface="Century Gothic" panose="020B050202020202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377967" rtl="0" eaLnBrk="1" latinLnBrk="0" hangingPunct="1"/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latin typeface="Century Gothic" panose="020B0502020202020204"/>
                          <a:ea typeface="+mn-ea"/>
                          <a:cs typeface="+mn-cs"/>
                        </a:rPr>
                        <a:t>Trèfle 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latin typeface="Century Gothic" panose="020B0502020202020204"/>
                          <a:ea typeface="+mn-ea"/>
                          <a:cs typeface="+mn-cs"/>
                        </a:rPr>
                        <a:t>violet</a:t>
                      </a:r>
                      <a:endParaRPr lang="fr-FR" sz="1200" kern="1200" dirty="0">
                        <a:solidFill>
                          <a:schemeClr val="dk1"/>
                        </a:solidFill>
                        <a:latin typeface="Century Gothic" panose="020B050202020202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latin typeface="Century Gothic" panose="020B0502020202020204"/>
                          <a:ea typeface="+mn-ea"/>
                          <a:cs typeface="+mn-cs"/>
                        </a:rPr>
                        <a:t>51,1%</a:t>
                      </a:r>
                      <a:endParaRPr lang="fr-FR" sz="1200" kern="1200" dirty="0">
                        <a:solidFill>
                          <a:schemeClr val="dk1"/>
                        </a:solidFill>
                        <a:latin typeface="Century Gothic" panose="020B0502020202020204"/>
                        <a:ea typeface="+mn-ea"/>
                        <a:cs typeface="+mn-cs"/>
                      </a:endParaRPr>
                    </a:p>
                  </a:txBody>
                  <a:tcPr marL="82953" marR="82953" marT="41476" marB="41476" anchor="ctr"/>
                </a:tc>
              </a:tr>
              <a:tr h="207435">
                <a:tc>
                  <a:txBody>
                    <a:bodyPr/>
                    <a:lstStyle/>
                    <a:p>
                      <a:pPr marL="0" algn="ctr" defTabSz="377967" rtl="0" eaLnBrk="1" latinLnBrk="0" hangingPunct="1"/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latin typeface="Century Gothic" panose="020B0502020202020204"/>
                          <a:ea typeface="+mn-ea"/>
                          <a:cs typeface="+mn-cs"/>
                        </a:rPr>
                        <a:t>10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latin typeface="Century Gothic" panose="020B0502020202020204"/>
                          <a:ea typeface="+mn-ea"/>
                          <a:cs typeface="+mn-cs"/>
                        </a:rPr>
                        <a:t>%</a:t>
                      </a:r>
                      <a:endParaRPr lang="fr-FR" sz="1200" kern="1200" dirty="0">
                        <a:solidFill>
                          <a:schemeClr val="dk1"/>
                        </a:solidFill>
                        <a:latin typeface="Century Gothic" panose="020B050202020202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377967" rtl="0" eaLnBrk="1" latinLnBrk="0" hangingPunct="1"/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latin typeface="Century Gothic" panose="020B0502020202020204"/>
                          <a:ea typeface="+mn-ea"/>
                          <a:cs typeface="+mn-cs"/>
                        </a:rPr>
                        <a:t>RGA inter</a:t>
                      </a:r>
                      <a:r>
                        <a:rPr lang="fr-FR" sz="1200" kern="1200" baseline="0" dirty="0" smtClean="0">
                          <a:solidFill>
                            <a:schemeClr val="dk1"/>
                          </a:solidFill>
                          <a:latin typeface="Century Gothic" panose="020B0502020202020204"/>
                          <a:ea typeface="+mn-ea"/>
                          <a:cs typeface="+mn-cs"/>
                        </a:rPr>
                        <a:t> diploïde</a:t>
                      </a:r>
                      <a:endParaRPr lang="fr-FR" sz="1200" kern="1200" dirty="0">
                        <a:solidFill>
                          <a:schemeClr val="dk1"/>
                        </a:solidFill>
                        <a:latin typeface="Century Gothic" panose="020B050202020202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latin typeface="Century Gothic" panose="020B0502020202020204"/>
                          <a:ea typeface="+mn-ea"/>
                          <a:cs typeface="+mn-cs"/>
                        </a:rPr>
                        <a:t>12,1%</a:t>
                      </a:r>
                      <a:endParaRPr lang="fr-FR" sz="1200" kern="1200" dirty="0">
                        <a:solidFill>
                          <a:schemeClr val="dk1"/>
                        </a:solidFill>
                        <a:latin typeface="Century Gothic" panose="020B0502020202020204"/>
                        <a:ea typeface="+mn-ea"/>
                        <a:cs typeface="+mn-cs"/>
                      </a:endParaRPr>
                    </a:p>
                  </a:txBody>
                  <a:tcPr marL="82953" marR="82953" marT="41476" marB="41476" anchor="ctr"/>
                </a:tc>
              </a:tr>
            </a:tbl>
          </a:graphicData>
        </a:graphic>
      </p:graphicFrame>
      <p:sp>
        <p:nvSpPr>
          <p:cNvPr id="5" name="ZoneTexte 4"/>
          <p:cNvSpPr txBox="1"/>
          <p:nvPr/>
        </p:nvSpPr>
        <p:spPr>
          <a:xfrm>
            <a:off x="5462728" y="9601608"/>
            <a:ext cx="2021707" cy="3436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</a:pPr>
            <a:r>
              <a:rPr lang="fr-FR" sz="1633" b="1" dirty="0">
                <a:solidFill>
                  <a:prstClr val="black"/>
                </a:solidFill>
                <a:latin typeface="Century Gothic" panose="020B0502020202020204"/>
              </a:rPr>
              <a:t>Sacherie de </a:t>
            </a:r>
            <a:r>
              <a:rPr lang="fr-FR" sz="1633" b="1" dirty="0" smtClean="0">
                <a:solidFill>
                  <a:prstClr val="black"/>
                </a:solidFill>
                <a:latin typeface="Century Gothic" panose="020B0502020202020204"/>
              </a:rPr>
              <a:t>15 </a:t>
            </a:r>
            <a:r>
              <a:rPr lang="fr-FR" sz="1633" b="1" dirty="0">
                <a:solidFill>
                  <a:prstClr val="black"/>
                </a:solidFill>
                <a:latin typeface="Century Gothic" panose="020B0502020202020204"/>
              </a:rPr>
              <a:t>kg</a:t>
            </a: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440686" y="3440171"/>
            <a:ext cx="3236229" cy="1020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67493" tIns="42925" rIns="67493" bIns="33746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marL="155539" indent="-155539" defTabSz="914400">
              <a:spcBef>
                <a:spcPts val="544"/>
              </a:spcBef>
              <a:buFont typeface="Wingdings" panose="05000000000000000000" pitchFamily="2" charset="2"/>
              <a:buChar char="Ø"/>
            </a:pPr>
            <a:r>
              <a:rPr lang="fr-FR" altLang="fr-FR" sz="1270" b="1" dirty="0">
                <a:solidFill>
                  <a:srgbClr val="4FB14F"/>
                </a:solidFill>
              </a:rPr>
              <a:t>Rendement boosté sur les premières coupes par les plantes « starter »</a:t>
            </a:r>
          </a:p>
          <a:p>
            <a:pPr marL="155539" indent="-155539" defTabSz="914400">
              <a:spcBef>
                <a:spcPts val="544"/>
              </a:spcBef>
              <a:buFont typeface="Wingdings" panose="05000000000000000000" pitchFamily="2" charset="2"/>
              <a:buChar char="Ø"/>
            </a:pPr>
            <a:r>
              <a:rPr lang="fr-FR" altLang="fr-FR" sz="1270" b="1" dirty="0">
                <a:solidFill>
                  <a:srgbClr val="4FB14F"/>
                </a:solidFill>
              </a:rPr>
              <a:t>Développement des mauvaises herbes limité</a:t>
            </a:r>
          </a:p>
          <a:p>
            <a:pPr marL="155539" indent="-155539" defTabSz="914400">
              <a:spcBef>
                <a:spcPts val="544"/>
              </a:spcBef>
              <a:buFont typeface="Wingdings" panose="05000000000000000000" pitchFamily="2" charset="2"/>
              <a:buChar char="Ø"/>
            </a:pPr>
            <a:r>
              <a:rPr lang="fr-FR" altLang="fr-FR" sz="1270" b="1" dirty="0">
                <a:solidFill>
                  <a:srgbClr val="4FB14F"/>
                </a:solidFill>
              </a:rPr>
              <a:t>Production assuré tout au long du cycle par les plantes de fond</a:t>
            </a:r>
          </a:p>
          <a:p>
            <a:pPr marL="155539" indent="-155539" defTabSz="914400">
              <a:spcBef>
                <a:spcPts val="544"/>
              </a:spcBef>
              <a:buFont typeface="Wingdings" panose="05000000000000000000" pitchFamily="2" charset="2"/>
              <a:buChar char="Ø"/>
            </a:pPr>
            <a:r>
              <a:rPr lang="fr-FR" altLang="fr-FR" sz="1270" b="1" dirty="0">
                <a:solidFill>
                  <a:srgbClr val="4FB14F"/>
                </a:solidFill>
              </a:rPr>
              <a:t>Apport de protéines par les trèfles</a:t>
            </a:r>
          </a:p>
        </p:txBody>
      </p:sp>
      <p:cxnSp>
        <p:nvCxnSpPr>
          <p:cNvPr id="7" name="Connecteur droit 6"/>
          <p:cNvCxnSpPr/>
          <p:nvPr/>
        </p:nvCxnSpPr>
        <p:spPr>
          <a:xfrm>
            <a:off x="3690571" y="3549058"/>
            <a:ext cx="0" cy="1333764"/>
          </a:xfrm>
          <a:prstGeom prst="line">
            <a:avLst/>
          </a:prstGeom>
          <a:noFill/>
          <a:ln w="22225" cap="rnd" cmpd="sng" algn="ctr">
            <a:solidFill>
              <a:sysClr val="windowText" lastClr="000000"/>
            </a:solidFill>
            <a:prstDash val="solid"/>
          </a:ln>
          <a:effectLst>
            <a:outerShdw blurRad="38100" dist="25400" dir="5400000" rotWithShape="0">
              <a:srgbClr val="000000">
                <a:alpha val="25000"/>
              </a:srgbClr>
            </a:outerShdw>
          </a:effectLst>
        </p:spPr>
      </p:cxnSp>
      <p:sp>
        <p:nvSpPr>
          <p:cNvPr id="8" name="Rectangle à coins arrondis 7"/>
          <p:cNvSpPr/>
          <p:nvPr/>
        </p:nvSpPr>
        <p:spPr>
          <a:xfrm>
            <a:off x="179437" y="7104973"/>
            <a:ext cx="2238122" cy="1607747"/>
          </a:xfrm>
          <a:prstGeom prst="roundRect">
            <a:avLst/>
          </a:prstGeom>
          <a:noFill/>
          <a:ln w="15875" cap="rnd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400" b="1" u="sng" kern="0" dirty="0" smtClean="0">
                <a:solidFill>
                  <a:srgbClr val="7C240C"/>
                </a:solidFill>
                <a:latin typeface="Century Gothic" panose="020B0502020202020204"/>
              </a:rPr>
              <a:t>Le </a:t>
            </a:r>
            <a:r>
              <a:rPr lang="fr-FR" sz="1400" b="1" u="sng" kern="0" dirty="0" smtClean="0">
                <a:solidFill>
                  <a:srgbClr val="7C240C"/>
                </a:solidFill>
                <a:latin typeface="Century Gothic" panose="020B0502020202020204"/>
              </a:rPr>
              <a:t>RGH</a:t>
            </a:r>
            <a:endParaRPr lang="fr-FR" sz="1400" b="1" u="sng" kern="0" dirty="0">
              <a:solidFill>
                <a:srgbClr val="7C240C"/>
              </a:solidFill>
              <a:latin typeface="Century Gothic" panose="020B0502020202020204"/>
            </a:endParaRPr>
          </a:p>
          <a:p>
            <a:pPr marL="285750" indent="-285750" defTabSz="9144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fr-FR" sz="1200" kern="0" dirty="0">
                <a:solidFill>
                  <a:sysClr val="windowText" lastClr="000000"/>
                </a:solidFill>
                <a:latin typeface="Century Gothic" panose="020B0502020202020204"/>
              </a:rPr>
              <a:t>Il s’installe presque aussi rapidement qu’un RGI</a:t>
            </a:r>
          </a:p>
          <a:p>
            <a:pPr marL="285750" indent="-285750" defTabSz="9144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fr-FR" sz="1200" kern="0" dirty="0">
                <a:solidFill>
                  <a:sysClr val="windowText" lastClr="000000"/>
                </a:solidFill>
                <a:latin typeface="Century Gothic" panose="020B0502020202020204"/>
              </a:rPr>
              <a:t>Bonne valeur alimentaire</a:t>
            </a:r>
          </a:p>
          <a:p>
            <a:pPr marL="285750" indent="-285750" defTabSz="9144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fr-FR" sz="1200" kern="0" dirty="0">
                <a:solidFill>
                  <a:sysClr val="windowText" lastClr="000000"/>
                </a:solidFill>
                <a:latin typeface="Century Gothic" panose="020B0502020202020204"/>
              </a:rPr>
              <a:t>Il rendra </a:t>
            </a:r>
            <a:r>
              <a:rPr lang="fr-FR" sz="1200" kern="0" dirty="0" smtClean="0">
                <a:solidFill>
                  <a:sysClr val="windowText" lastClr="000000"/>
                </a:solidFill>
                <a:latin typeface="Century Gothic" panose="020B0502020202020204"/>
              </a:rPr>
              <a:t>le </a:t>
            </a:r>
            <a:r>
              <a:rPr lang="fr-FR" sz="1200" kern="0" dirty="0">
                <a:solidFill>
                  <a:sysClr val="windowText" lastClr="000000"/>
                </a:solidFill>
                <a:latin typeface="Century Gothic" panose="020B0502020202020204"/>
              </a:rPr>
              <a:t>mélange plus pérenne</a:t>
            </a:r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856"/>
          <a:stretch/>
        </p:blipFill>
        <p:spPr>
          <a:xfrm>
            <a:off x="2579269" y="5362934"/>
            <a:ext cx="2280688" cy="3127854"/>
          </a:xfrm>
          <a:prstGeom prst="rect">
            <a:avLst/>
          </a:prstGeom>
          <a:solidFill>
            <a:srgbClr val="000000">
              <a:shade val="95000"/>
            </a:srgbClr>
          </a:solidFill>
          <a:ln w="28575" cap="sq">
            <a:solidFill>
              <a:srgbClr val="000000"/>
            </a:solidFill>
            <a:miter lim="800000"/>
          </a:ln>
          <a:effectLst>
            <a:outerShdw blurRad="254000" dist="190500" dir="2700000" sy="90000" algn="bl" rotWithShape="0">
              <a:srgbClr val="000000">
                <a:alpha val="40000"/>
              </a:srgbClr>
            </a:outerShdw>
          </a:effectLst>
        </p:spPr>
      </p:pic>
      <p:sp>
        <p:nvSpPr>
          <p:cNvPr id="10" name="ZoneTexte 9"/>
          <p:cNvSpPr txBox="1"/>
          <p:nvPr/>
        </p:nvSpPr>
        <p:spPr>
          <a:xfrm rot="21027267">
            <a:off x="-227409" y="185113"/>
            <a:ext cx="248369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b="1" dirty="0" smtClean="0">
                <a:solidFill>
                  <a:schemeClr val="tx1"/>
                </a:solidFill>
              </a:rPr>
              <a:t>24/36 mois Mélange FAUCHE – PATURE</a:t>
            </a:r>
          </a:p>
          <a:p>
            <a:pPr algn="ctr"/>
            <a:endParaRPr lang="fr-FR" sz="1600" b="1" dirty="0" smtClean="0">
              <a:solidFill>
                <a:schemeClr val="tx1"/>
              </a:solidFill>
            </a:endParaRPr>
          </a:p>
        </p:txBody>
      </p:sp>
      <p:pic>
        <p:nvPicPr>
          <p:cNvPr id="11" name="Image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4084" y="8943413"/>
            <a:ext cx="1866900" cy="108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ctangle à coins arrondis 11"/>
          <p:cNvSpPr/>
          <p:nvPr/>
        </p:nvSpPr>
        <p:spPr>
          <a:xfrm>
            <a:off x="179437" y="5362934"/>
            <a:ext cx="2283110" cy="1621594"/>
          </a:xfrm>
          <a:prstGeom prst="roundRect">
            <a:avLst/>
          </a:prstGeom>
          <a:noFill/>
          <a:ln w="15875" cap="rnd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1" i="0" u="sng" strike="noStrike" kern="0" cap="none" spc="0" normalizeH="0" baseline="0" noProof="0" dirty="0" smtClean="0">
                <a:ln>
                  <a:noFill/>
                </a:ln>
                <a:solidFill>
                  <a:srgbClr val="7C240C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Trèfle incarnat</a:t>
            </a: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r-FR" sz="1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Rapidité d’implantation qui évite le développement des mauvaises herbes</a:t>
            </a: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r-FR" sz="1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Sécurise la production la première année</a:t>
            </a:r>
          </a:p>
        </p:txBody>
      </p:sp>
      <p:sp>
        <p:nvSpPr>
          <p:cNvPr id="13" name="Rectangle à coins arrondis 12"/>
          <p:cNvSpPr/>
          <p:nvPr/>
        </p:nvSpPr>
        <p:spPr>
          <a:xfrm>
            <a:off x="5043534" y="5362934"/>
            <a:ext cx="2367691" cy="3708554"/>
          </a:xfrm>
          <a:prstGeom prst="roundRect">
            <a:avLst/>
          </a:prstGeom>
          <a:noFill/>
          <a:ln w="15875" cap="rnd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400" b="1" u="sng" kern="0" dirty="0">
                <a:solidFill>
                  <a:srgbClr val="7C240C"/>
                </a:solidFill>
                <a:latin typeface="Century Gothic" panose="020B0502020202020204"/>
              </a:rPr>
              <a:t>Le </a:t>
            </a:r>
            <a:r>
              <a:rPr lang="fr-FR" sz="1400" b="1" u="sng" kern="0" dirty="0" smtClean="0">
                <a:solidFill>
                  <a:srgbClr val="7C240C"/>
                </a:solidFill>
                <a:latin typeface="Century Gothic" panose="020B0502020202020204"/>
              </a:rPr>
              <a:t>RGI alternatif diploïde</a:t>
            </a:r>
            <a:endParaRPr lang="fr-FR" sz="1400" b="1" u="sng" kern="0" dirty="0">
              <a:solidFill>
                <a:srgbClr val="7C240C"/>
              </a:solidFill>
              <a:latin typeface="Century Gothic" panose="020B0502020202020204"/>
            </a:endParaRP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fr-FR" sz="1200" kern="0" dirty="0" smtClean="0">
                <a:solidFill>
                  <a:sysClr val="windowText" lastClr="000000"/>
                </a:solidFill>
                <a:latin typeface="Century Gothic" panose="020B0502020202020204"/>
              </a:rPr>
              <a:t>Très grande première coupe</a:t>
            </a: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fr-FR" sz="1200" kern="0" dirty="0" smtClean="0">
                <a:solidFill>
                  <a:sysClr val="windowText" lastClr="000000"/>
                </a:solidFill>
                <a:latin typeface="Century Gothic" panose="020B0502020202020204"/>
              </a:rPr>
              <a:t>Haute qualité de fourrage</a:t>
            </a: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fr-FR" sz="1200" kern="0" dirty="0" smtClean="0">
                <a:solidFill>
                  <a:sysClr val="windowText" lastClr="000000"/>
                </a:solidFill>
                <a:latin typeface="Century Gothic" panose="020B0502020202020204"/>
              </a:rPr>
              <a:t>Conservation </a:t>
            </a:r>
            <a:r>
              <a:rPr lang="fr-FR" sz="1200" kern="0" dirty="0">
                <a:solidFill>
                  <a:sysClr val="windowText" lastClr="000000"/>
                </a:solidFill>
                <a:latin typeface="Century Gothic" panose="020B0502020202020204"/>
              </a:rPr>
              <a:t>très facile. Plus de matière sèche que les tétraploïdes. </a:t>
            </a:r>
            <a:endParaRPr lang="fr-FR" sz="1200" kern="0" dirty="0" smtClean="0">
              <a:solidFill>
                <a:sysClr val="windowText" lastClr="000000"/>
              </a:solidFill>
              <a:latin typeface="Century Gothic" panose="020B0502020202020204"/>
            </a:endParaRP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fr-FR" sz="1200" kern="0" dirty="0" smtClean="0">
                <a:solidFill>
                  <a:sysClr val="windowText" lastClr="000000"/>
                </a:solidFill>
                <a:latin typeface="Century Gothic" panose="020B0502020202020204"/>
              </a:rPr>
              <a:t>Port </a:t>
            </a:r>
            <a:r>
              <a:rPr lang="fr-FR" sz="1200" kern="0" dirty="0">
                <a:solidFill>
                  <a:sysClr val="windowText" lastClr="000000"/>
                </a:solidFill>
                <a:latin typeface="Century Gothic" panose="020B0502020202020204"/>
              </a:rPr>
              <a:t>de feuille dressé qui laisse mieux passer la lumière et favorise le développement des trèfles. </a:t>
            </a: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fr-FR" sz="1200" kern="0" dirty="0" err="1">
                <a:solidFill>
                  <a:sysClr val="windowText" lastClr="000000"/>
                </a:solidFill>
                <a:latin typeface="Century Gothic" panose="020B0502020202020204"/>
              </a:rPr>
              <a:t>Préfanage</a:t>
            </a:r>
            <a:r>
              <a:rPr lang="fr-FR" sz="1200" kern="0" dirty="0">
                <a:solidFill>
                  <a:sysClr val="windowText" lastClr="000000"/>
                </a:solidFill>
                <a:latin typeface="Century Gothic" panose="020B0502020202020204"/>
              </a:rPr>
              <a:t> plus rapide du diploïde car organes végétatifs plus fins.</a:t>
            </a:r>
          </a:p>
        </p:txBody>
      </p:sp>
    </p:spTree>
    <p:extLst>
      <p:ext uri="{BB962C8B-B14F-4D97-AF65-F5344CB8AC3E}">
        <p14:creationId xmlns:p14="http://schemas.microsoft.com/office/powerpoint/2010/main" val="221534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ZoneTexte 26"/>
          <p:cNvSpPr txBox="1"/>
          <p:nvPr/>
        </p:nvSpPr>
        <p:spPr>
          <a:xfrm>
            <a:off x="3868050" y="3549058"/>
            <a:ext cx="2576083" cy="134895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</a:pPr>
            <a:r>
              <a:rPr lang="fr-FR" sz="1089" b="1" dirty="0" smtClean="0">
                <a:solidFill>
                  <a:srgbClr val="4FB14F"/>
                </a:solidFill>
                <a:latin typeface="Century Gothic" panose="020B0502020202020204"/>
              </a:rPr>
              <a:t>Les doses de semis</a:t>
            </a:r>
          </a:p>
          <a:p>
            <a:pPr marL="171450" indent="-171450" defTabSz="914400" fontAlgn="auto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fr-FR" sz="998" b="1" dirty="0" smtClean="0">
                <a:solidFill>
                  <a:prstClr val="black"/>
                </a:solidFill>
                <a:latin typeface="Century Gothic" panose="020B0502020202020204"/>
                <a:cs typeface="Arial" panose="020B0604020202020204" pitchFamily="34" charset="0"/>
              </a:rPr>
              <a:t>25-30 </a:t>
            </a:r>
            <a:r>
              <a:rPr lang="fr-FR" sz="998" b="1" dirty="0">
                <a:solidFill>
                  <a:prstClr val="black"/>
                </a:solidFill>
                <a:latin typeface="Century Gothic" panose="020B0502020202020204"/>
                <a:cs typeface="Arial" panose="020B0604020202020204" pitchFamily="34" charset="0"/>
              </a:rPr>
              <a:t>kg /</a:t>
            </a:r>
            <a:r>
              <a:rPr lang="fr-FR" sz="998" b="1" dirty="0" smtClean="0">
                <a:solidFill>
                  <a:prstClr val="black"/>
                </a:solidFill>
                <a:latin typeface="Century Gothic" panose="020B0502020202020204"/>
                <a:cs typeface="Arial" panose="020B0604020202020204" pitchFamily="34" charset="0"/>
              </a:rPr>
              <a:t>ha</a:t>
            </a:r>
            <a:endParaRPr lang="fr-FR" sz="998" b="1" dirty="0">
              <a:solidFill>
                <a:prstClr val="black"/>
              </a:solidFill>
              <a:latin typeface="Century Gothic" panose="020B0502020202020204"/>
              <a:cs typeface="Arial" panose="020B0604020202020204" pitchFamily="34" charset="0"/>
            </a:endParaRPr>
          </a:p>
          <a:p>
            <a:pPr defTabSz="914400" fontAlgn="auto">
              <a:spcBef>
                <a:spcPts val="0"/>
              </a:spcBef>
              <a:spcAft>
                <a:spcPts val="0"/>
              </a:spcAft>
            </a:pPr>
            <a:endParaRPr lang="fr-FR" sz="998" dirty="0" smtClean="0">
              <a:solidFill>
                <a:prstClr val="black"/>
              </a:solidFill>
              <a:latin typeface="Century Gothic" panose="020B0502020202020204"/>
            </a:endParaRPr>
          </a:p>
          <a:p>
            <a:pPr defTabSz="914400" fontAlgn="auto">
              <a:spcBef>
                <a:spcPts val="0"/>
              </a:spcBef>
              <a:spcAft>
                <a:spcPts val="0"/>
              </a:spcAft>
            </a:pPr>
            <a:r>
              <a:rPr lang="fr-FR" sz="1089" b="1" dirty="0" smtClean="0">
                <a:solidFill>
                  <a:srgbClr val="4FB14F"/>
                </a:solidFill>
                <a:latin typeface="Century Gothic" panose="020B0502020202020204"/>
              </a:rPr>
              <a:t>Les conseils de culture</a:t>
            </a:r>
          </a:p>
          <a:p>
            <a:pPr marL="171450" indent="-171450" defTabSz="914400" fontAlgn="auto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fr-FR" sz="998" b="1" dirty="0">
                <a:solidFill>
                  <a:prstClr val="black"/>
                </a:solidFill>
                <a:latin typeface="Century Gothic" panose="020B0502020202020204"/>
                <a:cs typeface="Arial" panose="020B0604020202020204" pitchFamily="34" charset="0"/>
              </a:rPr>
              <a:t>Profondeur de semis : 2 cm </a:t>
            </a:r>
          </a:p>
          <a:p>
            <a:pPr marL="171450" indent="-171450" defTabSz="914400" fontAlgn="auto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fr-FR" sz="998" b="1" dirty="0">
                <a:solidFill>
                  <a:prstClr val="black"/>
                </a:solidFill>
                <a:latin typeface="Century Gothic" panose="020B0502020202020204"/>
                <a:cs typeface="Arial" panose="020B0604020202020204" pitchFamily="34" charset="0"/>
              </a:rPr>
              <a:t>Faire un roulage après le semis</a:t>
            </a:r>
          </a:p>
          <a:p>
            <a:pPr marL="171450" indent="-171450" defTabSz="914400" fontAlgn="auto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fr-FR" sz="998" b="1" dirty="0">
                <a:solidFill>
                  <a:prstClr val="black"/>
                </a:solidFill>
                <a:latin typeface="Century Gothic" panose="020B0502020202020204"/>
                <a:cs typeface="Arial" panose="020B0604020202020204" pitchFamily="34" charset="0"/>
              </a:rPr>
              <a:t>En période sèche, deux roulages : un post et un pré-semis</a:t>
            </a:r>
          </a:p>
        </p:txBody>
      </p:sp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2167900" y="445978"/>
            <a:ext cx="2939269" cy="4898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1228" tIns="30614" rIns="61228" bIns="30614"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>
            <a:lvl1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altLang="fr-FR" sz="4000" b="1" u="sng" kern="0" dirty="0">
                <a:ln/>
                <a:solidFill>
                  <a:srgbClr val="C42F1A">
                    <a:lumMod val="75000"/>
                  </a:srgbClr>
                </a:solidFill>
              </a:rPr>
              <a:t>MIX </a:t>
            </a:r>
            <a:r>
              <a:rPr lang="fr-FR" altLang="fr-FR" sz="4000" b="1" u="sng" kern="0" dirty="0" smtClean="0">
                <a:ln/>
                <a:solidFill>
                  <a:srgbClr val="C42F1A">
                    <a:lumMod val="75000"/>
                  </a:srgbClr>
                </a:solidFill>
              </a:rPr>
              <a:t>PRO GRAM’</a:t>
            </a:r>
            <a:endParaRPr lang="fr-FR" altLang="fr-FR" sz="4000" b="1" u="sng" kern="0" dirty="0">
              <a:ln/>
              <a:solidFill>
                <a:srgbClr val="C42F1A">
                  <a:lumMod val="75000"/>
                </a:srgbClr>
              </a:solidFill>
            </a:endParaRPr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/>
          </p:nvPr>
        </p:nvGraphicFramePr>
        <p:xfrm>
          <a:off x="774460" y="1164661"/>
          <a:ext cx="5908085" cy="2155592"/>
        </p:xfrm>
        <a:graphic>
          <a:graphicData uri="http://schemas.openxmlformats.org/drawingml/2006/table">
            <a:tbl>
              <a:tblPr bandRow="1">
                <a:tableStyleId>{22838BEF-8BB2-4498-84A7-C5851F593DF1}</a:tableStyleId>
              </a:tblPr>
              <a:tblGrid>
                <a:gridCol w="845903"/>
                <a:gridCol w="3650498"/>
                <a:gridCol w="1411684"/>
              </a:tblGrid>
              <a:tr h="397710">
                <a:tc>
                  <a:txBody>
                    <a:bodyPr/>
                    <a:lstStyle>
                      <a:lvl1pPr marL="0" algn="l" defTabSz="377967" rtl="0" eaLnBrk="1" latinLnBrk="0" hangingPunct="1">
                        <a:defRPr sz="1488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1pPr>
                      <a:lvl2pPr marL="377967" algn="l" defTabSz="377967" rtl="0" eaLnBrk="1" latinLnBrk="0" hangingPunct="1">
                        <a:defRPr sz="1488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2pPr>
                      <a:lvl3pPr marL="755934" algn="l" defTabSz="377967" rtl="0" eaLnBrk="1" latinLnBrk="0" hangingPunct="1">
                        <a:defRPr sz="1488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3pPr>
                      <a:lvl4pPr marL="1133902" algn="l" defTabSz="377967" rtl="0" eaLnBrk="1" latinLnBrk="0" hangingPunct="1">
                        <a:defRPr sz="1488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4pPr>
                      <a:lvl5pPr marL="1511869" algn="l" defTabSz="377967" rtl="0" eaLnBrk="1" latinLnBrk="0" hangingPunct="1">
                        <a:defRPr sz="1488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5pPr>
                      <a:lvl6pPr marL="1889836" algn="l" defTabSz="377967" rtl="0" eaLnBrk="1" latinLnBrk="0" hangingPunct="1">
                        <a:defRPr sz="1488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6pPr>
                      <a:lvl7pPr marL="2267803" algn="l" defTabSz="377967" rtl="0" eaLnBrk="1" latinLnBrk="0" hangingPunct="1">
                        <a:defRPr sz="1488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7pPr>
                      <a:lvl8pPr marL="2645771" algn="l" defTabSz="377967" rtl="0" eaLnBrk="1" latinLnBrk="0" hangingPunct="1">
                        <a:defRPr sz="1488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8pPr>
                      <a:lvl9pPr marL="3023738" algn="l" defTabSz="377967" rtl="0" eaLnBrk="1" latinLnBrk="0" hangingPunct="1">
                        <a:defRPr sz="1488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 algn="ctr"/>
                      <a:r>
                        <a:rPr lang="fr-FR" sz="1400" b="1" dirty="0" smtClean="0"/>
                        <a:t>% du poids</a:t>
                      </a:r>
                      <a:endParaRPr lang="fr-FR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2953" marR="82953" marT="41476" marB="41476" anchor="ctr"/>
                </a:tc>
                <a:tc>
                  <a:txBody>
                    <a:bodyPr/>
                    <a:lstStyle>
                      <a:lvl1pPr marL="0" algn="l" defTabSz="377967" rtl="0" eaLnBrk="1" latinLnBrk="0" hangingPunct="1">
                        <a:defRPr sz="1488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1pPr>
                      <a:lvl2pPr marL="377967" algn="l" defTabSz="377967" rtl="0" eaLnBrk="1" latinLnBrk="0" hangingPunct="1">
                        <a:defRPr sz="1488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2pPr>
                      <a:lvl3pPr marL="755934" algn="l" defTabSz="377967" rtl="0" eaLnBrk="1" latinLnBrk="0" hangingPunct="1">
                        <a:defRPr sz="1488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3pPr>
                      <a:lvl4pPr marL="1133902" algn="l" defTabSz="377967" rtl="0" eaLnBrk="1" latinLnBrk="0" hangingPunct="1">
                        <a:defRPr sz="1488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4pPr>
                      <a:lvl5pPr marL="1511869" algn="l" defTabSz="377967" rtl="0" eaLnBrk="1" latinLnBrk="0" hangingPunct="1">
                        <a:defRPr sz="1488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5pPr>
                      <a:lvl6pPr marL="1889836" algn="l" defTabSz="377967" rtl="0" eaLnBrk="1" latinLnBrk="0" hangingPunct="1">
                        <a:defRPr sz="1488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6pPr>
                      <a:lvl7pPr marL="2267803" algn="l" defTabSz="377967" rtl="0" eaLnBrk="1" latinLnBrk="0" hangingPunct="1">
                        <a:defRPr sz="1488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7pPr>
                      <a:lvl8pPr marL="2645771" algn="l" defTabSz="377967" rtl="0" eaLnBrk="1" latinLnBrk="0" hangingPunct="1">
                        <a:defRPr sz="1488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8pPr>
                      <a:lvl9pPr marL="3023738" algn="l" defTabSz="377967" rtl="0" eaLnBrk="1" latinLnBrk="0" hangingPunct="1">
                        <a:defRPr sz="1488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 algn="ctr"/>
                      <a:r>
                        <a:rPr lang="fr-FR" sz="1400" b="1" dirty="0" smtClean="0"/>
                        <a:t>Espèces/Variétés</a:t>
                      </a:r>
                      <a:endParaRPr lang="fr-FR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2953" marR="82953" marT="41476" marB="41476" anchor="ctr"/>
                </a:tc>
                <a:tc>
                  <a:txBody>
                    <a:bodyPr/>
                    <a:lstStyle>
                      <a:lvl1pPr marL="0" algn="l" defTabSz="377967" rtl="0" eaLnBrk="1" latinLnBrk="0" hangingPunct="1">
                        <a:defRPr sz="1488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1pPr>
                      <a:lvl2pPr marL="377967" algn="l" defTabSz="377967" rtl="0" eaLnBrk="1" latinLnBrk="0" hangingPunct="1">
                        <a:defRPr sz="1488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2pPr>
                      <a:lvl3pPr marL="755934" algn="l" defTabSz="377967" rtl="0" eaLnBrk="1" latinLnBrk="0" hangingPunct="1">
                        <a:defRPr sz="1488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3pPr>
                      <a:lvl4pPr marL="1133902" algn="l" defTabSz="377967" rtl="0" eaLnBrk="1" latinLnBrk="0" hangingPunct="1">
                        <a:defRPr sz="1488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4pPr>
                      <a:lvl5pPr marL="1511869" algn="l" defTabSz="377967" rtl="0" eaLnBrk="1" latinLnBrk="0" hangingPunct="1">
                        <a:defRPr sz="1488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5pPr>
                      <a:lvl6pPr marL="1889836" algn="l" defTabSz="377967" rtl="0" eaLnBrk="1" latinLnBrk="0" hangingPunct="1">
                        <a:defRPr sz="1488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6pPr>
                      <a:lvl7pPr marL="2267803" algn="l" defTabSz="377967" rtl="0" eaLnBrk="1" latinLnBrk="0" hangingPunct="1">
                        <a:defRPr sz="1488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7pPr>
                      <a:lvl8pPr marL="2645771" algn="l" defTabSz="377967" rtl="0" eaLnBrk="1" latinLnBrk="0" hangingPunct="1">
                        <a:defRPr sz="1488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8pPr>
                      <a:lvl9pPr marL="3023738" algn="l" defTabSz="377967" rtl="0" eaLnBrk="1" latinLnBrk="0" hangingPunct="1">
                        <a:defRPr sz="1488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 algn="ctr"/>
                      <a:r>
                        <a:rPr lang="fr-FR" sz="1400" b="1" dirty="0" smtClean="0"/>
                        <a:t>% de peuplement</a:t>
                      </a:r>
                      <a:endParaRPr lang="fr-FR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2953" marR="82953" marT="41476" marB="41476" anchor="ctr"/>
                </a:tc>
              </a:tr>
              <a:tr h="207435">
                <a:tc>
                  <a:txBody>
                    <a:bodyPr/>
                    <a:lstStyle/>
                    <a:p>
                      <a:pPr marL="0" algn="ctr" defTabSz="377967" rtl="0" eaLnBrk="1" latinLnBrk="0" hangingPunct="1"/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latin typeface="Century Gothic" panose="020B0502020202020204"/>
                          <a:ea typeface="+mn-ea"/>
                          <a:cs typeface="+mn-cs"/>
                        </a:rPr>
                        <a:t>5%</a:t>
                      </a:r>
                      <a:endParaRPr lang="fr-FR" sz="1200" kern="1200" dirty="0">
                        <a:solidFill>
                          <a:schemeClr val="dk1"/>
                        </a:solidFill>
                        <a:latin typeface="Century Gothic" panose="020B050202020202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377967" rtl="0" eaLnBrk="1" latinLnBrk="0" hangingPunct="1"/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latin typeface="Century Gothic" panose="020B0502020202020204"/>
                          <a:ea typeface="+mn-ea"/>
                          <a:cs typeface="+mn-cs"/>
                        </a:rPr>
                        <a:t>Trèfle incarnat</a:t>
                      </a:r>
                      <a:endParaRPr lang="fr-FR" sz="1200" kern="1200" dirty="0">
                        <a:solidFill>
                          <a:schemeClr val="dk1"/>
                        </a:solidFill>
                        <a:latin typeface="Century Gothic" panose="020B050202020202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latin typeface="Century Gothic" panose="020B0502020202020204"/>
                          <a:ea typeface="+mn-ea"/>
                          <a:cs typeface="+mn-cs"/>
                        </a:rPr>
                        <a:t>2,9%</a:t>
                      </a:r>
                      <a:endParaRPr lang="fr-FR" sz="1200" kern="1200" dirty="0">
                        <a:solidFill>
                          <a:schemeClr val="dk1"/>
                        </a:solidFill>
                        <a:latin typeface="Century Gothic" panose="020B0502020202020204"/>
                        <a:ea typeface="+mn-ea"/>
                        <a:cs typeface="+mn-cs"/>
                      </a:endParaRPr>
                    </a:p>
                  </a:txBody>
                  <a:tcPr marL="82953" marR="82953" marT="41476" marB="41476" anchor="ctr"/>
                </a:tc>
              </a:tr>
              <a:tr h="207435">
                <a:tc>
                  <a:txBody>
                    <a:bodyPr/>
                    <a:lstStyle/>
                    <a:p>
                      <a:pPr marL="0" algn="ctr" defTabSz="377967" rtl="0" eaLnBrk="1" latinLnBrk="0" hangingPunct="1"/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latin typeface="Century Gothic" panose="020B0502020202020204"/>
                          <a:ea typeface="+mn-ea"/>
                          <a:cs typeface="+mn-cs"/>
                        </a:rPr>
                        <a:t>5%</a:t>
                      </a:r>
                      <a:endParaRPr lang="fr-FR" sz="1200" kern="1200" dirty="0">
                        <a:solidFill>
                          <a:schemeClr val="dk1"/>
                        </a:solidFill>
                        <a:latin typeface="Century Gothic" panose="020B050202020202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377967" rtl="0" eaLnBrk="1" latinLnBrk="0" hangingPunct="1"/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latin typeface="Century Gothic" panose="020B0502020202020204"/>
                          <a:ea typeface="+mn-ea"/>
                          <a:cs typeface="+mn-cs"/>
                        </a:rPr>
                        <a:t>RGI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latin typeface="Century Gothic" panose="020B0502020202020204"/>
                          <a:ea typeface="+mn-ea"/>
                          <a:cs typeface="+mn-cs"/>
                        </a:rPr>
                        <a:t>alt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latin typeface="Century Gothic" panose="020B0502020202020204"/>
                          <a:ea typeface="+mn-ea"/>
                          <a:cs typeface="+mn-cs"/>
                        </a:rPr>
                        <a:t> diploïde</a:t>
                      </a:r>
                      <a:endParaRPr lang="fr-FR" sz="1200" kern="1200" dirty="0">
                        <a:solidFill>
                          <a:schemeClr val="dk1"/>
                        </a:solidFill>
                        <a:latin typeface="Century Gothic" panose="020B050202020202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latin typeface="Century Gothic" panose="020B0502020202020204"/>
                          <a:ea typeface="+mn-ea"/>
                          <a:cs typeface="+mn-cs"/>
                        </a:rPr>
                        <a:t>4,6%</a:t>
                      </a:r>
                      <a:endParaRPr lang="fr-FR" sz="1200" kern="1200" dirty="0">
                        <a:solidFill>
                          <a:schemeClr val="dk1"/>
                        </a:solidFill>
                        <a:latin typeface="Century Gothic" panose="020B0502020202020204"/>
                        <a:ea typeface="+mn-ea"/>
                        <a:cs typeface="+mn-cs"/>
                      </a:endParaRPr>
                    </a:p>
                  </a:txBody>
                  <a:tcPr marL="82953" marR="82953" marT="41476" marB="41476" anchor="ctr"/>
                </a:tc>
              </a:tr>
              <a:tr h="207435">
                <a:tc>
                  <a:txBody>
                    <a:bodyPr/>
                    <a:lstStyle/>
                    <a:p>
                      <a:pPr marL="0" algn="ctr" defTabSz="377967" rtl="0" eaLnBrk="1" latinLnBrk="0" hangingPunct="1"/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latin typeface="Century Gothic" panose="020B0502020202020204"/>
                          <a:ea typeface="+mn-ea"/>
                          <a:cs typeface="+mn-cs"/>
                        </a:rPr>
                        <a:t>20%</a:t>
                      </a:r>
                      <a:endParaRPr lang="fr-FR" sz="1200" kern="1200" dirty="0">
                        <a:solidFill>
                          <a:schemeClr val="dk1"/>
                        </a:solidFill>
                        <a:latin typeface="Century Gothic" panose="020B050202020202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377967" rtl="0" eaLnBrk="1" latinLnBrk="0" hangingPunct="1"/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latin typeface="Century Gothic" panose="020B0502020202020204"/>
                          <a:ea typeface="+mn-ea"/>
                          <a:cs typeface="+mn-cs"/>
                        </a:rPr>
                        <a:t>RGH 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latin typeface="Century Gothic" panose="020B0502020202020204"/>
                          <a:ea typeface="+mn-ea"/>
                          <a:cs typeface="+mn-cs"/>
                        </a:rPr>
                        <a:t>diploïde</a:t>
                      </a:r>
                      <a:endParaRPr lang="fr-FR" sz="1200" kern="1200" dirty="0">
                        <a:solidFill>
                          <a:schemeClr val="dk1"/>
                        </a:solidFill>
                        <a:latin typeface="Century Gothic" panose="020B050202020202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latin typeface="Century Gothic" panose="020B0502020202020204"/>
                          <a:ea typeface="+mn-ea"/>
                          <a:cs typeface="+mn-cs"/>
                        </a:rPr>
                        <a:t>18,2%</a:t>
                      </a:r>
                    </a:p>
                  </a:txBody>
                  <a:tcPr marL="82953" marR="82953" marT="41476" marB="41476" anchor="ctr"/>
                </a:tc>
              </a:tr>
              <a:tr h="207435">
                <a:tc>
                  <a:txBody>
                    <a:bodyPr/>
                    <a:lstStyle/>
                    <a:p>
                      <a:pPr marL="0" algn="ctr" defTabSz="377967" rtl="0" eaLnBrk="1" latinLnBrk="0" hangingPunct="1"/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latin typeface="Century Gothic" panose="020B0502020202020204"/>
                          <a:ea typeface="+mn-ea"/>
                          <a:cs typeface="+mn-cs"/>
                        </a:rPr>
                        <a:t>20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latin typeface="Century Gothic" panose="020B0502020202020204"/>
                          <a:ea typeface="+mn-ea"/>
                          <a:cs typeface="+mn-cs"/>
                        </a:rPr>
                        <a:t>%</a:t>
                      </a:r>
                      <a:endParaRPr lang="fr-FR" sz="1200" kern="1200" dirty="0">
                        <a:solidFill>
                          <a:schemeClr val="dk1"/>
                        </a:solidFill>
                        <a:latin typeface="Century Gothic" panose="020B050202020202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377967" rtl="0" eaLnBrk="1" latinLnBrk="0" hangingPunct="1"/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latin typeface="Century Gothic" panose="020B0502020202020204"/>
                          <a:ea typeface="+mn-ea"/>
                          <a:cs typeface="+mn-cs"/>
                        </a:rPr>
                        <a:t>RGH 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latin typeface="Century Gothic" panose="020B0502020202020204"/>
                          <a:ea typeface="+mn-ea"/>
                          <a:cs typeface="+mn-cs"/>
                        </a:rPr>
                        <a:t>tétraploïde</a:t>
                      </a:r>
                      <a:endParaRPr lang="fr-FR" sz="1200" kern="1200" dirty="0">
                        <a:solidFill>
                          <a:schemeClr val="dk1"/>
                        </a:solidFill>
                        <a:latin typeface="Century Gothic" panose="020B050202020202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latin typeface="Century Gothic" panose="020B0502020202020204"/>
                          <a:ea typeface="+mn-ea"/>
                          <a:cs typeface="+mn-cs"/>
                        </a:rPr>
                        <a:t>11,1%</a:t>
                      </a:r>
                      <a:endParaRPr lang="fr-FR" sz="1200" kern="1200" dirty="0">
                        <a:solidFill>
                          <a:schemeClr val="dk1"/>
                        </a:solidFill>
                        <a:latin typeface="Century Gothic" panose="020B0502020202020204"/>
                        <a:ea typeface="+mn-ea"/>
                        <a:cs typeface="+mn-cs"/>
                      </a:endParaRPr>
                    </a:p>
                  </a:txBody>
                  <a:tcPr marL="82953" marR="82953" marT="41476" marB="41476" anchor="ctr"/>
                </a:tc>
              </a:tr>
              <a:tr h="207435">
                <a:tc>
                  <a:txBody>
                    <a:bodyPr/>
                    <a:lstStyle/>
                    <a:p>
                      <a:pPr marL="0" algn="ctr" defTabSz="377967" rtl="0" eaLnBrk="1" latinLnBrk="0" hangingPunct="1"/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latin typeface="Century Gothic" panose="020B0502020202020204"/>
                          <a:ea typeface="+mn-ea"/>
                          <a:cs typeface="+mn-cs"/>
                        </a:rPr>
                        <a:t>40%</a:t>
                      </a:r>
                      <a:endParaRPr lang="fr-FR" sz="1200" kern="1200" dirty="0">
                        <a:solidFill>
                          <a:schemeClr val="dk1"/>
                        </a:solidFill>
                        <a:latin typeface="Century Gothic" panose="020B050202020202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377967" rtl="0" eaLnBrk="1" latinLnBrk="0" hangingPunct="1"/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latin typeface="Century Gothic" panose="020B0502020202020204"/>
                          <a:ea typeface="+mn-ea"/>
                          <a:cs typeface="+mn-cs"/>
                        </a:rPr>
                        <a:t>Trèfle 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latin typeface="Century Gothic" panose="020B0502020202020204"/>
                          <a:ea typeface="+mn-ea"/>
                          <a:cs typeface="+mn-cs"/>
                        </a:rPr>
                        <a:t>violet</a:t>
                      </a:r>
                      <a:endParaRPr lang="fr-FR" sz="1200" kern="1200" dirty="0">
                        <a:solidFill>
                          <a:schemeClr val="dk1"/>
                        </a:solidFill>
                        <a:latin typeface="Century Gothic" panose="020B050202020202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latin typeface="Century Gothic" panose="020B0502020202020204"/>
                          <a:ea typeface="+mn-ea"/>
                          <a:cs typeface="+mn-cs"/>
                        </a:rPr>
                        <a:t>51,1%</a:t>
                      </a:r>
                      <a:endParaRPr lang="fr-FR" sz="1200" kern="1200" dirty="0">
                        <a:solidFill>
                          <a:schemeClr val="dk1"/>
                        </a:solidFill>
                        <a:latin typeface="Century Gothic" panose="020B0502020202020204"/>
                        <a:ea typeface="+mn-ea"/>
                        <a:cs typeface="+mn-cs"/>
                      </a:endParaRPr>
                    </a:p>
                  </a:txBody>
                  <a:tcPr marL="82953" marR="82953" marT="41476" marB="41476" anchor="ctr"/>
                </a:tc>
              </a:tr>
              <a:tr h="207435">
                <a:tc>
                  <a:txBody>
                    <a:bodyPr/>
                    <a:lstStyle/>
                    <a:p>
                      <a:pPr marL="0" algn="ctr" defTabSz="377967" rtl="0" eaLnBrk="1" latinLnBrk="0" hangingPunct="1"/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latin typeface="Century Gothic" panose="020B0502020202020204"/>
                          <a:ea typeface="+mn-ea"/>
                          <a:cs typeface="+mn-cs"/>
                        </a:rPr>
                        <a:t>10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latin typeface="Century Gothic" panose="020B0502020202020204"/>
                          <a:ea typeface="+mn-ea"/>
                          <a:cs typeface="+mn-cs"/>
                        </a:rPr>
                        <a:t>%</a:t>
                      </a:r>
                      <a:endParaRPr lang="fr-FR" sz="1200" kern="1200" dirty="0">
                        <a:solidFill>
                          <a:schemeClr val="dk1"/>
                        </a:solidFill>
                        <a:latin typeface="Century Gothic" panose="020B050202020202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377967" rtl="0" eaLnBrk="1" latinLnBrk="0" hangingPunct="1"/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latin typeface="Century Gothic" panose="020B0502020202020204"/>
                          <a:ea typeface="+mn-ea"/>
                          <a:cs typeface="+mn-cs"/>
                        </a:rPr>
                        <a:t>RGA inter</a:t>
                      </a:r>
                      <a:r>
                        <a:rPr lang="fr-FR" sz="1200" kern="1200" baseline="0" dirty="0" smtClean="0">
                          <a:solidFill>
                            <a:schemeClr val="dk1"/>
                          </a:solidFill>
                          <a:latin typeface="Century Gothic" panose="020B0502020202020204"/>
                          <a:ea typeface="+mn-ea"/>
                          <a:cs typeface="+mn-cs"/>
                        </a:rPr>
                        <a:t> diploïde</a:t>
                      </a:r>
                      <a:endParaRPr lang="fr-FR" sz="1200" kern="1200" dirty="0">
                        <a:solidFill>
                          <a:schemeClr val="dk1"/>
                        </a:solidFill>
                        <a:latin typeface="Century Gothic" panose="020B050202020202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latin typeface="Century Gothic" panose="020B0502020202020204"/>
                          <a:ea typeface="+mn-ea"/>
                          <a:cs typeface="+mn-cs"/>
                        </a:rPr>
                        <a:t>12,1%</a:t>
                      </a:r>
                      <a:endParaRPr lang="fr-FR" sz="1200" kern="1200" dirty="0">
                        <a:solidFill>
                          <a:schemeClr val="dk1"/>
                        </a:solidFill>
                        <a:latin typeface="Century Gothic" panose="020B0502020202020204"/>
                        <a:ea typeface="+mn-ea"/>
                        <a:cs typeface="+mn-cs"/>
                      </a:endParaRPr>
                    </a:p>
                  </a:txBody>
                  <a:tcPr marL="82953" marR="82953" marT="41476" marB="41476" anchor="ctr"/>
                </a:tc>
              </a:tr>
            </a:tbl>
          </a:graphicData>
        </a:graphic>
      </p:graphicFrame>
      <p:sp>
        <p:nvSpPr>
          <p:cNvPr id="14" name="ZoneTexte 13"/>
          <p:cNvSpPr txBox="1"/>
          <p:nvPr/>
        </p:nvSpPr>
        <p:spPr>
          <a:xfrm>
            <a:off x="5462728" y="9601608"/>
            <a:ext cx="2021707" cy="3436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</a:pPr>
            <a:r>
              <a:rPr lang="fr-FR" sz="1633" b="1" dirty="0">
                <a:solidFill>
                  <a:prstClr val="black"/>
                </a:solidFill>
                <a:latin typeface="Century Gothic" panose="020B0502020202020204"/>
              </a:rPr>
              <a:t>Sacherie de </a:t>
            </a:r>
            <a:r>
              <a:rPr lang="fr-FR" sz="1633" b="1" dirty="0" smtClean="0">
                <a:solidFill>
                  <a:prstClr val="black"/>
                </a:solidFill>
                <a:latin typeface="Century Gothic" panose="020B0502020202020204"/>
              </a:rPr>
              <a:t>15 </a:t>
            </a:r>
            <a:r>
              <a:rPr lang="fr-FR" sz="1633" b="1" dirty="0">
                <a:solidFill>
                  <a:prstClr val="black"/>
                </a:solidFill>
                <a:latin typeface="Century Gothic" panose="020B0502020202020204"/>
              </a:rPr>
              <a:t>kg</a:t>
            </a:r>
          </a:p>
        </p:txBody>
      </p:sp>
      <p:sp>
        <p:nvSpPr>
          <p:cNvPr id="15" name="Text Box 4"/>
          <p:cNvSpPr txBox="1">
            <a:spLocks noChangeArrowheads="1"/>
          </p:cNvSpPr>
          <p:nvPr/>
        </p:nvSpPr>
        <p:spPr bwMode="auto">
          <a:xfrm>
            <a:off x="440686" y="3440171"/>
            <a:ext cx="3236229" cy="1020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67493" tIns="42925" rIns="67493" bIns="33746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marL="155539" indent="-155539" defTabSz="914400">
              <a:spcBef>
                <a:spcPts val="544"/>
              </a:spcBef>
              <a:buFont typeface="Wingdings" panose="05000000000000000000" pitchFamily="2" charset="2"/>
              <a:buChar char="Ø"/>
            </a:pPr>
            <a:r>
              <a:rPr lang="fr-FR" altLang="fr-FR" sz="1270" b="1" dirty="0">
                <a:solidFill>
                  <a:srgbClr val="4FB14F"/>
                </a:solidFill>
              </a:rPr>
              <a:t>Rendement boosté sur les premières coupes par les plantes « starter »</a:t>
            </a:r>
          </a:p>
          <a:p>
            <a:pPr marL="155539" indent="-155539" defTabSz="914400">
              <a:spcBef>
                <a:spcPts val="544"/>
              </a:spcBef>
              <a:buFont typeface="Wingdings" panose="05000000000000000000" pitchFamily="2" charset="2"/>
              <a:buChar char="Ø"/>
            </a:pPr>
            <a:r>
              <a:rPr lang="fr-FR" altLang="fr-FR" sz="1270" b="1" dirty="0">
                <a:solidFill>
                  <a:srgbClr val="4FB14F"/>
                </a:solidFill>
              </a:rPr>
              <a:t>Développement des mauvaises herbes limité</a:t>
            </a:r>
          </a:p>
          <a:p>
            <a:pPr marL="155539" indent="-155539" defTabSz="914400">
              <a:spcBef>
                <a:spcPts val="544"/>
              </a:spcBef>
              <a:buFont typeface="Wingdings" panose="05000000000000000000" pitchFamily="2" charset="2"/>
              <a:buChar char="Ø"/>
            </a:pPr>
            <a:r>
              <a:rPr lang="fr-FR" altLang="fr-FR" sz="1270" b="1" dirty="0">
                <a:solidFill>
                  <a:srgbClr val="4FB14F"/>
                </a:solidFill>
              </a:rPr>
              <a:t>Production assuré tout au long du cycle par les plantes de fond</a:t>
            </a:r>
          </a:p>
          <a:p>
            <a:pPr marL="155539" indent="-155539" defTabSz="914400">
              <a:spcBef>
                <a:spcPts val="544"/>
              </a:spcBef>
              <a:buFont typeface="Wingdings" panose="05000000000000000000" pitchFamily="2" charset="2"/>
              <a:buChar char="Ø"/>
            </a:pPr>
            <a:r>
              <a:rPr lang="fr-FR" altLang="fr-FR" sz="1270" b="1" dirty="0">
                <a:solidFill>
                  <a:srgbClr val="4FB14F"/>
                </a:solidFill>
              </a:rPr>
              <a:t>Apport de protéines par les trèfles</a:t>
            </a:r>
          </a:p>
        </p:txBody>
      </p:sp>
      <p:cxnSp>
        <p:nvCxnSpPr>
          <p:cNvPr id="28" name="Connecteur droit 27"/>
          <p:cNvCxnSpPr/>
          <p:nvPr/>
        </p:nvCxnSpPr>
        <p:spPr>
          <a:xfrm>
            <a:off x="3690571" y="3549058"/>
            <a:ext cx="0" cy="1333764"/>
          </a:xfrm>
          <a:prstGeom prst="line">
            <a:avLst/>
          </a:prstGeom>
          <a:noFill/>
          <a:ln w="22225" cap="rnd" cmpd="sng" algn="ctr">
            <a:solidFill>
              <a:sysClr val="windowText" lastClr="000000"/>
            </a:solidFill>
            <a:prstDash val="solid"/>
          </a:ln>
          <a:effectLst>
            <a:outerShdw blurRad="38100" dist="25400" dir="5400000" rotWithShape="0">
              <a:srgbClr val="000000">
                <a:alpha val="25000"/>
              </a:srgbClr>
            </a:outerShdw>
          </a:effectLst>
        </p:spPr>
      </p:cxnSp>
      <p:sp>
        <p:nvSpPr>
          <p:cNvPr id="12" name="Rectangle à coins arrondis 11"/>
          <p:cNvSpPr/>
          <p:nvPr/>
        </p:nvSpPr>
        <p:spPr>
          <a:xfrm>
            <a:off x="199776" y="5234037"/>
            <a:ext cx="2290445" cy="3406676"/>
          </a:xfrm>
          <a:prstGeom prst="roundRect">
            <a:avLst/>
          </a:prstGeom>
          <a:noFill/>
          <a:ln w="15875" cap="rnd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400" b="1" u="sng" kern="0" dirty="0" smtClean="0">
                <a:solidFill>
                  <a:srgbClr val="7C240C"/>
                </a:solidFill>
                <a:latin typeface="Century Gothic" panose="020B0502020202020204"/>
              </a:rPr>
              <a:t>Le </a:t>
            </a:r>
            <a:r>
              <a:rPr lang="fr-FR" sz="1400" b="1" u="sng" kern="0" dirty="0">
                <a:solidFill>
                  <a:srgbClr val="7C240C"/>
                </a:solidFill>
                <a:latin typeface="Century Gothic" panose="020B0502020202020204"/>
              </a:rPr>
              <a:t>trèfle </a:t>
            </a:r>
            <a:r>
              <a:rPr lang="fr-FR" sz="1400" b="1" u="sng" kern="0" dirty="0" smtClean="0">
                <a:solidFill>
                  <a:srgbClr val="7C240C"/>
                </a:solidFill>
                <a:latin typeface="Century Gothic" panose="020B0502020202020204"/>
              </a:rPr>
              <a:t>violet</a:t>
            </a:r>
          </a:p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1400" b="1" u="sng" kern="0" dirty="0">
              <a:solidFill>
                <a:srgbClr val="7C240C"/>
              </a:solidFill>
              <a:latin typeface="Century Gothic" panose="020B0502020202020204"/>
            </a:endParaRPr>
          </a:p>
          <a:p>
            <a:pPr marL="285750" indent="-285750" defTabSz="9144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fr-FR" sz="1200" kern="0" dirty="0">
                <a:solidFill>
                  <a:sysClr val="windowText" lastClr="000000"/>
                </a:solidFill>
                <a:latin typeface="Century Gothic" panose="020B0502020202020204"/>
              </a:rPr>
              <a:t>Bonne pérennité</a:t>
            </a:r>
          </a:p>
          <a:p>
            <a:pPr marL="285750" indent="-285750" defTabSz="9144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fr-FR" sz="1200" kern="0" dirty="0">
                <a:solidFill>
                  <a:sysClr val="windowText" lastClr="000000"/>
                </a:solidFill>
                <a:latin typeface="Century Gothic" panose="020B0502020202020204"/>
              </a:rPr>
              <a:t>S’implante vite et facilement</a:t>
            </a:r>
          </a:p>
          <a:p>
            <a:pPr marL="285750" indent="-285750" defTabSz="9144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fr-FR" sz="1200" kern="0" dirty="0">
                <a:solidFill>
                  <a:sysClr val="windowText" lastClr="000000"/>
                </a:solidFill>
                <a:latin typeface="Century Gothic" panose="020B0502020202020204"/>
              </a:rPr>
              <a:t>Démarrage et remontaison rapides après chaque exploitation</a:t>
            </a:r>
          </a:p>
          <a:p>
            <a:pPr marL="285750" indent="-285750" defTabSz="9144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fr-FR" sz="1200" kern="0" dirty="0">
                <a:solidFill>
                  <a:sysClr val="windowText" lastClr="000000"/>
                </a:solidFill>
                <a:latin typeface="Century Gothic" panose="020B0502020202020204"/>
              </a:rPr>
              <a:t>Possibilité de faire plusieurs coupes dans l’année</a:t>
            </a:r>
          </a:p>
          <a:p>
            <a:pPr marL="285750" indent="-285750" defTabSz="9144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fr-FR" sz="1200" kern="0" dirty="0">
                <a:solidFill>
                  <a:sysClr val="windowText" lastClr="000000"/>
                </a:solidFill>
                <a:latin typeface="Century Gothic" panose="020B0502020202020204"/>
              </a:rPr>
              <a:t>Très bonne capacité à pousser sans azote</a:t>
            </a:r>
          </a:p>
          <a:p>
            <a:pPr marL="285750" indent="-285750" defTabSz="9144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fr-FR" sz="1200" kern="0" dirty="0">
                <a:solidFill>
                  <a:sysClr val="windowText" lastClr="000000"/>
                </a:solidFill>
                <a:latin typeface="Century Gothic" panose="020B0502020202020204"/>
              </a:rPr>
              <a:t>Apport en protéines pour les animaux</a:t>
            </a: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856"/>
          <a:stretch/>
        </p:blipFill>
        <p:spPr>
          <a:xfrm>
            <a:off x="2660436" y="5544368"/>
            <a:ext cx="2415228" cy="3312369"/>
          </a:xfrm>
          <a:prstGeom prst="rect">
            <a:avLst/>
          </a:prstGeom>
          <a:solidFill>
            <a:srgbClr val="000000">
              <a:shade val="95000"/>
            </a:srgbClr>
          </a:solidFill>
          <a:ln w="28575" cap="sq">
            <a:solidFill>
              <a:srgbClr val="000000"/>
            </a:solidFill>
            <a:miter lim="800000"/>
          </a:ln>
          <a:effectLst>
            <a:outerShdw blurRad="254000" dist="190500" dir="2700000" sy="90000" algn="bl" rotWithShape="0">
              <a:srgbClr val="000000">
                <a:alpha val="40000"/>
              </a:srgbClr>
            </a:outerShdw>
          </a:effectLst>
        </p:spPr>
      </p:pic>
      <p:sp>
        <p:nvSpPr>
          <p:cNvPr id="17" name="ZoneTexte 16"/>
          <p:cNvSpPr txBox="1"/>
          <p:nvPr/>
        </p:nvSpPr>
        <p:spPr>
          <a:xfrm rot="21027267">
            <a:off x="-227409" y="185113"/>
            <a:ext cx="248369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b="1" dirty="0" smtClean="0">
                <a:solidFill>
                  <a:schemeClr val="tx1"/>
                </a:solidFill>
              </a:rPr>
              <a:t>24/36 mois Mélange FAUCHE – PATURE</a:t>
            </a:r>
          </a:p>
          <a:p>
            <a:pPr algn="ctr"/>
            <a:endParaRPr lang="fr-FR" sz="1600" b="1" dirty="0" smtClean="0">
              <a:solidFill>
                <a:schemeClr val="tx1"/>
              </a:solidFill>
            </a:endParaRPr>
          </a:p>
        </p:txBody>
      </p:sp>
      <p:sp>
        <p:nvSpPr>
          <p:cNvPr id="18" name="Rectangle à coins arrondis 17"/>
          <p:cNvSpPr/>
          <p:nvPr/>
        </p:nvSpPr>
        <p:spPr>
          <a:xfrm>
            <a:off x="5192786" y="5240524"/>
            <a:ext cx="2227295" cy="3616213"/>
          </a:xfrm>
          <a:prstGeom prst="roundRect">
            <a:avLst/>
          </a:prstGeom>
          <a:noFill/>
          <a:ln w="15875" cap="rnd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</a:pPr>
            <a:r>
              <a:rPr lang="fr-FR" sz="1400" b="1" u="sng" kern="0" dirty="0">
                <a:solidFill>
                  <a:srgbClr val="7C240C"/>
                </a:solidFill>
                <a:latin typeface="Century Gothic" panose="020B0502020202020204"/>
              </a:rPr>
              <a:t>RGA</a:t>
            </a: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fr-FR" sz="1200" kern="0" dirty="0">
                <a:solidFill>
                  <a:sysClr val="windowText" lastClr="000000"/>
                </a:solidFill>
                <a:latin typeface="Century Gothic" panose="020B0502020202020204"/>
              </a:rPr>
              <a:t>Très bonne résistance à la rouille</a:t>
            </a: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fr-FR" sz="1200" kern="0" dirty="0">
                <a:solidFill>
                  <a:sysClr val="windowText" lastClr="000000"/>
                </a:solidFill>
                <a:latin typeface="Century Gothic" panose="020B0502020202020204"/>
              </a:rPr>
              <a:t>Bonne productivité et très peu remontant</a:t>
            </a: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r-FR" sz="1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Au printemps, faire un pâturage RAS pour : </a:t>
            </a:r>
          </a:p>
          <a:p>
            <a:pPr marL="171450" marR="0" lvl="1" indent="-1714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fr-FR" sz="1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Limiter le refus sur les prochains passages</a:t>
            </a:r>
          </a:p>
          <a:p>
            <a:pPr marL="171450" marR="0" lvl="1" indent="-1714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fr-FR" sz="1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Permettre de sectionner l’épi des graminées ce qui limite la remontaison</a:t>
            </a:r>
          </a:p>
        </p:txBody>
      </p:sp>
      <p:pic>
        <p:nvPicPr>
          <p:cNvPr id="19" name="Image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4084" y="8943413"/>
            <a:ext cx="1866900" cy="108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58614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te">
  <a:themeElements>
    <a:clrScheme name="Rouge orange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Facette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te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36086</TotalTime>
  <Words>373</Words>
  <Application>Microsoft Office PowerPoint</Application>
  <PresentationFormat>Personnalisé</PresentationFormat>
  <Paragraphs>97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9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12" baseType="lpstr">
      <vt:lpstr>MS Gothic</vt:lpstr>
      <vt:lpstr>Arial</vt:lpstr>
      <vt:lpstr>Century Gothic</vt:lpstr>
      <vt:lpstr>Courier New</vt:lpstr>
      <vt:lpstr>Lucida Sans Unicode</vt:lpstr>
      <vt:lpstr>Times New Roman</vt:lpstr>
      <vt:lpstr>Trebuchet MS</vt:lpstr>
      <vt:lpstr>Wingdings</vt:lpstr>
      <vt:lpstr>Wingdings 3</vt:lpstr>
      <vt:lpstr>Facette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C G</dc:creator>
  <cp:lastModifiedBy>MORGANE BRIAND</cp:lastModifiedBy>
  <cp:revision>225</cp:revision>
  <cp:lastPrinted>2017-03-02T09:22:26Z</cp:lastPrinted>
  <dcterms:created xsi:type="dcterms:W3CDTF">2014-01-08T11:22:37Z</dcterms:created>
  <dcterms:modified xsi:type="dcterms:W3CDTF">2018-04-24T14:44:20Z</dcterms:modified>
</cp:coreProperties>
</file>