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10"/>
  </p:notesMasterIdLst>
  <p:sldIdLst>
    <p:sldId id="269" r:id="rId2"/>
    <p:sldId id="270" r:id="rId3"/>
    <p:sldId id="271" r:id="rId4"/>
    <p:sldId id="273" r:id="rId5"/>
    <p:sldId id="274" r:id="rId6"/>
    <p:sldId id="275" r:id="rId7"/>
    <p:sldId id="272" r:id="rId8"/>
    <p:sldId id="276" r:id="rId9"/>
  </p:sldIdLst>
  <p:sldSz cx="7559675" cy="10080625"/>
  <p:notesSz cx="7099300" cy="102346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57" userDrawn="1">
          <p15:clr>
            <a:srgbClr val="A4A3A4"/>
          </p15:clr>
        </p15:guide>
        <p15:guide id="2" pos="20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2AE32"/>
    <a:srgbClr val="4FB14F"/>
    <a:srgbClr val="42BE45"/>
    <a:srgbClr val="99CC00"/>
    <a:srgbClr val="63B646"/>
    <a:srgbClr val="38C846"/>
    <a:srgbClr val="CCCC00"/>
    <a:srgbClr val="33CC33"/>
    <a:srgbClr val="00CC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3036" y="78"/>
      </p:cViewPr>
      <p:guideLst>
        <p:guide orient="horz" pos="2880"/>
        <p:guide pos="216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757"/>
        <p:guide pos="20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6841" tIns="43420" rIns="86841" bIns="4342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13326" name="Rectangle 1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08200" y="777875"/>
            <a:ext cx="2862263" cy="381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62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709632" y="4861252"/>
            <a:ext cx="5660656" cy="458620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noProof="0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62151" cy="4923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25157" algn="l"/>
                <a:tab pos="851822" algn="l"/>
                <a:tab pos="1278486" algn="l"/>
                <a:tab pos="1705151" algn="l"/>
                <a:tab pos="2131815" algn="l"/>
                <a:tab pos="2558480" algn="l"/>
                <a:tab pos="2985145" algn="l"/>
                <a:tab pos="3411810" algn="l"/>
                <a:tab pos="3838474" algn="l"/>
                <a:tab pos="4265139" algn="l"/>
                <a:tab pos="4691803" algn="l"/>
                <a:tab pos="5118468" algn="l"/>
                <a:tab pos="5545132" algn="l"/>
                <a:tab pos="5971797" algn="l"/>
                <a:tab pos="6398461" algn="l"/>
                <a:tab pos="6825126" algn="l"/>
                <a:tab pos="7251790" algn="l"/>
                <a:tab pos="7678456" algn="l"/>
                <a:tab pos="8105120" algn="l"/>
                <a:tab pos="8531785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dt"/>
          </p:nvPr>
        </p:nvSpPr>
        <p:spPr bwMode="auto">
          <a:xfrm>
            <a:off x="4017769" y="0"/>
            <a:ext cx="3062151" cy="4923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25157" algn="l"/>
                <a:tab pos="851822" algn="l"/>
                <a:tab pos="1278486" algn="l"/>
                <a:tab pos="1705151" algn="l"/>
                <a:tab pos="2131815" algn="l"/>
                <a:tab pos="2558480" algn="l"/>
                <a:tab pos="2985145" algn="l"/>
                <a:tab pos="3411810" algn="l"/>
                <a:tab pos="3838474" algn="l"/>
                <a:tab pos="4265139" algn="l"/>
                <a:tab pos="4691803" algn="l"/>
                <a:tab pos="5118468" algn="l"/>
                <a:tab pos="5545132" algn="l"/>
                <a:tab pos="5971797" algn="l"/>
                <a:tab pos="6398461" algn="l"/>
                <a:tab pos="6825126" algn="l"/>
                <a:tab pos="7251790" algn="l"/>
                <a:tab pos="7678456" algn="l"/>
                <a:tab pos="8105120" algn="l"/>
                <a:tab pos="8531785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5" name="Rectangle 17"/>
          <p:cNvSpPr>
            <a:spLocks noGrp="1" noChangeArrowheads="1"/>
          </p:cNvSpPr>
          <p:nvPr>
            <p:ph type="ftr"/>
          </p:nvPr>
        </p:nvSpPr>
        <p:spPr bwMode="auto">
          <a:xfrm>
            <a:off x="0" y="9720983"/>
            <a:ext cx="3062151" cy="4923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25157" algn="l"/>
                <a:tab pos="851822" algn="l"/>
                <a:tab pos="1278486" algn="l"/>
                <a:tab pos="1705151" algn="l"/>
                <a:tab pos="2131815" algn="l"/>
                <a:tab pos="2558480" algn="l"/>
                <a:tab pos="2985145" algn="l"/>
                <a:tab pos="3411810" algn="l"/>
                <a:tab pos="3838474" algn="l"/>
                <a:tab pos="4265139" algn="l"/>
                <a:tab pos="4691803" algn="l"/>
                <a:tab pos="5118468" algn="l"/>
                <a:tab pos="5545132" algn="l"/>
                <a:tab pos="5971797" algn="l"/>
                <a:tab pos="6398461" algn="l"/>
                <a:tab pos="6825126" algn="l"/>
                <a:tab pos="7251790" algn="l"/>
                <a:tab pos="7678456" algn="l"/>
                <a:tab pos="8105120" algn="l"/>
                <a:tab pos="8531785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6" name="Rectangle 18"/>
          <p:cNvSpPr>
            <a:spLocks noGrp="1" noChangeArrowheads="1"/>
          </p:cNvSpPr>
          <p:nvPr>
            <p:ph type="sldNum"/>
          </p:nvPr>
        </p:nvSpPr>
        <p:spPr bwMode="auto">
          <a:xfrm>
            <a:off x="4017769" y="9720983"/>
            <a:ext cx="3062151" cy="4923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425157" algn="l"/>
                <a:tab pos="851822" algn="l"/>
                <a:tab pos="1278486" algn="l"/>
                <a:tab pos="1705151" algn="l"/>
                <a:tab pos="2131815" algn="l"/>
                <a:tab pos="2558480" algn="l"/>
                <a:tab pos="2985145" algn="l"/>
                <a:tab pos="3411810" algn="l"/>
                <a:tab pos="3838474" algn="l"/>
                <a:tab pos="4265139" algn="l"/>
                <a:tab pos="4691803" algn="l"/>
                <a:tab pos="5118468" algn="l"/>
                <a:tab pos="5545132" algn="l"/>
                <a:tab pos="5971797" algn="l"/>
                <a:tab pos="6398461" algn="l"/>
                <a:tab pos="6825126" algn="l"/>
                <a:tab pos="7251790" algn="l"/>
                <a:tab pos="7678456" algn="l"/>
                <a:tab pos="8105120" algn="l"/>
                <a:tab pos="853178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fld id="{F6C92DAF-0ACE-48AB-9789-C667F0A80F7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27079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039104" y="778044"/>
            <a:ext cx="5019601" cy="383703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6841" tIns="43420" rIns="86841" bIns="43420" anchor="ctr"/>
          <a:lstStyle/>
          <a:p>
            <a:endParaRPr lang="fr-FR"/>
          </a:p>
        </p:txBody>
      </p:sp>
      <p:sp>
        <p:nvSpPr>
          <p:cNvPr id="25603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9632" y="4861252"/>
            <a:ext cx="5669601" cy="459531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26823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039104" y="778044"/>
            <a:ext cx="5019601" cy="383703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6841" tIns="43420" rIns="86841" bIns="43420" anchor="ctr"/>
          <a:lstStyle/>
          <a:p>
            <a:endParaRPr lang="fr-FR"/>
          </a:p>
        </p:txBody>
      </p:sp>
      <p:sp>
        <p:nvSpPr>
          <p:cNvPr id="25603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9632" y="4861252"/>
            <a:ext cx="5669601" cy="459531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611391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039104" y="778044"/>
            <a:ext cx="5019601" cy="383703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6841" tIns="43420" rIns="86841" bIns="43420" anchor="ctr"/>
          <a:lstStyle/>
          <a:p>
            <a:endParaRPr lang="fr-FR"/>
          </a:p>
        </p:txBody>
      </p:sp>
      <p:sp>
        <p:nvSpPr>
          <p:cNvPr id="25603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9632" y="4861252"/>
            <a:ext cx="5669601" cy="459531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32887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5866" y="3696231"/>
            <a:ext cx="5456831" cy="3326079"/>
          </a:xfrm>
        </p:spPr>
        <p:txBody>
          <a:bodyPr anchor="b">
            <a:normAutofit/>
          </a:bodyPr>
          <a:lstStyle>
            <a:lvl1pPr>
              <a:defRPr sz="446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5866" y="7022307"/>
            <a:ext cx="5456831" cy="1655532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77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55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33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11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89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67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45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23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Freeform 8"/>
          <p:cNvSpPr/>
          <p:nvPr/>
        </p:nvSpPr>
        <p:spPr bwMode="auto">
          <a:xfrm>
            <a:off x="-26223" y="6351703"/>
            <a:ext cx="1153688" cy="1149146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9986" y="6658007"/>
            <a:ext cx="483622" cy="536700"/>
          </a:xfrm>
        </p:spPr>
        <p:txBody>
          <a:bodyPr/>
          <a:lstStyle/>
          <a:p>
            <a:fld id="{81ED726B-2358-46E8-88F3-9B2857751FA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91828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865" y="896056"/>
            <a:ext cx="5449832" cy="4581760"/>
          </a:xfrm>
        </p:spPr>
        <p:txBody>
          <a:bodyPr anchor="ctr">
            <a:normAutofit/>
          </a:bodyPr>
          <a:lstStyle>
            <a:lvl1pPr algn="l">
              <a:defRPr sz="396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5865" y="6400044"/>
            <a:ext cx="5449832" cy="2286976"/>
          </a:xfrm>
        </p:spPr>
        <p:txBody>
          <a:bodyPr anchor="ctr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4654502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2651" y="4768586"/>
            <a:ext cx="483622" cy="536700"/>
          </a:xfrm>
        </p:spPr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9098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9001" y="896056"/>
            <a:ext cx="5051016" cy="4256264"/>
          </a:xfrm>
        </p:spPr>
        <p:txBody>
          <a:bodyPr anchor="ctr">
            <a:normAutofit/>
          </a:bodyPr>
          <a:lstStyle>
            <a:lvl1pPr algn="l">
              <a:defRPr sz="396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97371" y="5152319"/>
            <a:ext cx="4674273" cy="560035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32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5865" y="6400044"/>
            <a:ext cx="5449832" cy="2286976"/>
          </a:xfrm>
        </p:spPr>
        <p:txBody>
          <a:bodyPr anchor="ctr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8" y="4654502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2651" y="4768586"/>
            <a:ext cx="483622" cy="536700"/>
          </a:xfrm>
        </p:spPr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14" name="TextBox 13"/>
          <p:cNvSpPr txBox="1"/>
          <p:nvPr/>
        </p:nvSpPr>
        <p:spPr>
          <a:xfrm>
            <a:off x="1495001" y="952507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54048" y="4270531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8164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865" y="3584224"/>
            <a:ext cx="5449832" cy="4005270"/>
          </a:xfrm>
        </p:spPr>
        <p:txBody>
          <a:bodyPr anchor="b">
            <a:normAutofit/>
          </a:bodyPr>
          <a:lstStyle>
            <a:lvl1pPr algn="l">
              <a:defRPr sz="3968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5865" y="7616472"/>
            <a:ext cx="5449832" cy="107247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8" y="7218216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2651" y="7324679"/>
            <a:ext cx="483622" cy="536700"/>
          </a:xfrm>
        </p:spPr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81199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809001" y="896056"/>
            <a:ext cx="5051016" cy="4256264"/>
          </a:xfrm>
        </p:spPr>
        <p:txBody>
          <a:bodyPr anchor="ctr">
            <a:normAutofit/>
          </a:bodyPr>
          <a:lstStyle>
            <a:lvl1pPr algn="l">
              <a:defRPr sz="396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5864" y="6384396"/>
            <a:ext cx="5529453" cy="123207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984">
                <a:solidFill>
                  <a:schemeClr val="accent1"/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5864" y="7616472"/>
            <a:ext cx="5529453" cy="107247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8" y="7218216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2651" y="7324679"/>
            <a:ext cx="483622" cy="536700"/>
          </a:xfrm>
        </p:spPr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11" name="TextBox 10"/>
          <p:cNvSpPr txBox="1"/>
          <p:nvPr/>
        </p:nvSpPr>
        <p:spPr>
          <a:xfrm>
            <a:off x="1495001" y="952507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54048" y="4270531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971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866" y="922230"/>
            <a:ext cx="5449831" cy="4233363"/>
          </a:xfrm>
        </p:spPr>
        <p:txBody>
          <a:bodyPr anchor="ctr">
            <a:normAutofit/>
          </a:bodyPr>
          <a:lstStyle>
            <a:lvl1pPr algn="l">
              <a:defRPr sz="3968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5865" y="6384396"/>
            <a:ext cx="5449832" cy="123207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984">
                <a:solidFill>
                  <a:schemeClr val="accent1"/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5865" y="7616472"/>
            <a:ext cx="5449832" cy="107247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7218216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2651" y="7324679"/>
            <a:ext cx="483622" cy="536700"/>
          </a:xfrm>
        </p:spPr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585253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0B8FE-1722-40DE-BB0E-7218A276250F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591410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86733" y="922229"/>
            <a:ext cx="1369184" cy="7766722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5866" y="922229"/>
            <a:ext cx="3899175" cy="7766722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64015-601E-466F-9321-B66B42959064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6819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8168" y="917384"/>
            <a:ext cx="5447529" cy="18827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5865" y="3136194"/>
            <a:ext cx="5449832" cy="555275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054A-77B3-42D3-A8B6-AA5473E13550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395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865" y="3049414"/>
            <a:ext cx="5449832" cy="2159000"/>
          </a:xfrm>
        </p:spPr>
        <p:txBody>
          <a:bodyPr anchor="b"/>
          <a:lstStyle>
            <a:lvl1pPr algn="l">
              <a:defRPr sz="3307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5865" y="5264327"/>
            <a:ext cx="5449832" cy="1264708"/>
          </a:xfrm>
        </p:spPr>
        <p:txBody>
          <a:bodyPr anchor="t"/>
          <a:lstStyle>
            <a:lvl1pPr marL="0" indent="0" algn="l">
              <a:buNone/>
              <a:defRPr sz="1653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8" y="4654502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2651" y="4768586"/>
            <a:ext cx="483622" cy="536700"/>
          </a:xfrm>
        </p:spPr>
        <p:txBody>
          <a:bodyPr/>
          <a:lstStyle/>
          <a:p>
            <a:fld id="{84D14B1C-45E3-4717-AE9E-5F78E69B6E20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93443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5866" y="3140761"/>
            <a:ext cx="2643514" cy="5537725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2545" y="3140761"/>
            <a:ext cx="2643152" cy="5537725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2651" y="1157969"/>
            <a:ext cx="483622" cy="536700"/>
          </a:xfrm>
        </p:spPr>
        <p:txBody>
          <a:bodyPr/>
          <a:lstStyle/>
          <a:p>
            <a:fld id="{B6C926D3-2FBE-4F64-8ADB-5E4D260F17FC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81172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2848" y="3272934"/>
            <a:ext cx="2376532" cy="847052"/>
          </a:xfrm>
        </p:spPr>
        <p:txBody>
          <a:bodyPr anchor="b">
            <a:noAutofit/>
          </a:bodyPr>
          <a:lstStyle>
            <a:lvl1pPr marL="0" indent="0">
              <a:buNone/>
              <a:defRPr sz="1984" b="0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05865" y="4119986"/>
            <a:ext cx="2643515" cy="4565096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76147" y="3268189"/>
            <a:ext cx="2375410" cy="847052"/>
          </a:xfrm>
        </p:spPr>
        <p:txBody>
          <a:bodyPr anchor="b">
            <a:noAutofit/>
          </a:bodyPr>
          <a:lstStyle>
            <a:lvl1pPr marL="0" indent="0">
              <a:buNone/>
              <a:defRPr sz="1984" b="0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09575" y="4115242"/>
            <a:ext cx="2641984" cy="4565096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2651" y="1157969"/>
            <a:ext cx="483622" cy="536700"/>
          </a:xfrm>
        </p:spPr>
        <p:txBody>
          <a:bodyPr/>
          <a:lstStyle/>
          <a:p>
            <a:fld id="{E4777BB9-804C-40A0-B99E-7AE2D7083CBE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26561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8167" y="917384"/>
            <a:ext cx="5447530" cy="18827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36986-66ED-4AB2-85E3-688C2808839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45686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11D07-4195-465A-A97F-346488B38C4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38712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865" y="655708"/>
            <a:ext cx="2173972" cy="1435088"/>
          </a:xfrm>
        </p:spPr>
        <p:txBody>
          <a:bodyPr anchor="b"/>
          <a:lstStyle>
            <a:lvl1pPr algn="l">
              <a:defRPr sz="1653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618" y="655710"/>
            <a:ext cx="3134079" cy="7959494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5865" y="2349813"/>
            <a:ext cx="2173972" cy="6265386"/>
          </a:xfrm>
        </p:spPr>
        <p:txBody>
          <a:bodyPr/>
          <a:lstStyle>
            <a:lvl1pPr marL="0" indent="0">
              <a:buNone/>
              <a:defRPr sz="1157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9E64-D8BF-43DE-88A5-1056D06C3E6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40943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865" y="7056438"/>
            <a:ext cx="5449832" cy="833052"/>
          </a:xfrm>
        </p:spPr>
        <p:txBody>
          <a:bodyPr anchor="b">
            <a:normAutofit/>
          </a:bodyPr>
          <a:lstStyle>
            <a:lvl1pPr algn="l">
              <a:defRPr sz="1984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05865" y="933340"/>
            <a:ext cx="5449832" cy="5666449"/>
          </a:xfrm>
        </p:spPr>
        <p:txBody>
          <a:bodyPr anchor="t">
            <a:normAutofit/>
          </a:bodyPr>
          <a:lstStyle>
            <a:lvl1pPr marL="0" indent="0" algn="ctr">
              <a:buNone/>
              <a:defRPr sz="1323"/>
            </a:lvl1pPr>
            <a:lvl2pPr marL="377967" indent="0">
              <a:buNone/>
              <a:defRPr sz="1323"/>
            </a:lvl2pPr>
            <a:lvl3pPr marL="755934" indent="0">
              <a:buNone/>
              <a:defRPr sz="1323"/>
            </a:lvl3pPr>
            <a:lvl4pPr marL="1133902" indent="0">
              <a:buNone/>
              <a:defRPr sz="1323"/>
            </a:lvl4pPr>
            <a:lvl5pPr marL="1511869" indent="0">
              <a:buNone/>
              <a:defRPr sz="1323"/>
            </a:lvl5pPr>
            <a:lvl6pPr marL="1889836" indent="0">
              <a:buNone/>
              <a:defRPr sz="1323"/>
            </a:lvl6pPr>
            <a:lvl7pPr marL="2267803" indent="0">
              <a:buNone/>
              <a:defRPr sz="1323"/>
            </a:lvl7pPr>
            <a:lvl8pPr marL="2645771" indent="0">
              <a:buNone/>
              <a:defRPr sz="1323"/>
            </a:lvl8pPr>
            <a:lvl9pPr marL="3023738" indent="0">
              <a:buNone/>
              <a:defRPr sz="132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5865" y="7889490"/>
            <a:ext cx="5449832" cy="725711"/>
          </a:xfrm>
        </p:spPr>
        <p:txBody>
          <a:bodyPr>
            <a:normAutofit/>
          </a:bodyPr>
          <a:lstStyle>
            <a:lvl1pPr marL="0" indent="0">
              <a:buNone/>
              <a:defRPr sz="992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7218216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2651" y="7324679"/>
            <a:ext cx="483622" cy="536700"/>
          </a:xfrm>
        </p:spPr>
        <p:txBody>
          <a:bodyPr/>
          <a:lstStyle/>
          <a:p>
            <a:fld id="{877714A8-3406-4D51-B678-88EB90535941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98583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336021"/>
            <a:ext cx="1637930" cy="975816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6883" y="419"/>
            <a:ext cx="1614014" cy="1007322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51194" cy="1008062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8167" y="917384"/>
            <a:ext cx="5447530" cy="18827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5865" y="3136195"/>
            <a:ext cx="5449832" cy="57123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5724" y="9018014"/>
            <a:ext cx="633594" cy="5441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5865" y="9019072"/>
            <a:ext cx="4726027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422651" y="1157969"/>
            <a:ext cx="483622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53">
                <a:solidFill>
                  <a:srgbClr val="FEFFFF"/>
                </a:solidFill>
              </a:defRPr>
            </a:lvl1pPr>
          </a:lstStyle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00241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377967" rtl="0" eaLnBrk="1" latinLnBrk="0" hangingPunct="1">
        <a:spcBef>
          <a:spcPct val="0"/>
        </a:spcBef>
        <a:buNone/>
        <a:defRPr sz="2976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3475" indent="-283475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14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14197" indent="-236230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44918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11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322885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700853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078820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456787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834754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212722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2627709" y="129507"/>
            <a:ext cx="3240360" cy="545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67493" tIns="33746" rIns="67493" bIns="33746"/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altLang="fr-FR" sz="3600" b="1" u="sng" dirty="0">
                <a:solidFill>
                  <a:schemeClr val="accent1">
                    <a:lumMod val="75000"/>
                  </a:schemeClr>
                </a:solidFill>
              </a:rPr>
              <a:t>HERBIE MIX’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102697" y="979808"/>
            <a:ext cx="4333324" cy="1470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493" tIns="42925" rIns="67493" bIns="3374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Une excellente résistance au sec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Une grande souplesse d’exploitation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Une bonne appétence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Une forte productivité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960476"/>
              </p:ext>
            </p:extLst>
          </p:nvPr>
        </p:nvGraphicFramePr>
        <p:xfrm>
          <a:off x="4715941" y="1714922"/>
          <a:ext cx="2699718" cy="220243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16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RGA Diploïde NUI</a:t>
                      </a: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Pâturin des</a:t>
                      </a:r>
                      <a:r>
                        <a:rPr lang="fr-FR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Prés </a:t>
                      </a:r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BALIN</a:t>
                      </a: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7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Fléole des prés ALMA</a:t>
                      </a: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7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Fétuque Elevée FAWN</a:t>
                      </a: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Dactyle AMBA</a:t>
                      </a: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673842" y="703123"/>
            <a:ext cx="31317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92D050"/>
                </a:solidFill>
              </a:rPr>
              <a:t>5 ans et + </a:t>
            </a:r>
          </a:p>
          <a:p>
            <a:pPr algn="ctr"/>
            <a:r>
              <a:rPr lang="fr-FR" b="1" dirty="0">
                <a:solidFill>
                  <a:srgbClr val="92D050"/>
                </a:solidFill>
              </a:rPr>
              <a:t>Mélange </a:t>
            </a:r>
          </a:p>
          <a:p>
            <a:pPr algn="ctr"/>
            <a:r>
              <a:rPr lang="fr-FR" b="1" dirty="0">
                <a:solidFill>
                  <a:srgbClr val="92D050"/>
                </a:solidFill>
              </a:rPr>
              <a:t>FAUCHE-PATURE</a:t>
            </a:r>
          </a:p>
          <a:p>
            <a:pPr algn="ctr"/>
            <a:endParaRPr lang="fr-FR" b="1" dirty="0">
              <a:solidFill>
                <a:srgbClr val="92D05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02427" y="2373805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schemeClr val="tx1"/>
                </a:solidFill>
              </a:rPr>
              <a:t>L’association des graminées qui augmente la souplesse d’exploitation et l’appétence de vos prairies</a:t>
            </a:r>
          </a:p>
        </p:txBody>
      </p:sp>
      <p:sp>
        <p:nvSpPr>
          <p:cNvPr id="10" name="Rectangle à coins arrondis 9"/>
          <p:cNvSpPr/>
          <p:nvPr/>
        </p:nvSpPr>
        <p:spPr bwMode="auto">
          <a:xfrm rot="20194752">
            <a:off x="4151223" y="7578723"/>
            <a:ext cx="3127995" cy="1872208"/>
          </a:xfrm>
          <a:prstGeom prst="roundRect">
            <a:avLst/>
          </a:prstGeom>
          <a:solidFill>
            <a:srgbClr val="38C84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Les PLUS du pâturin des prés</a:t>
            </a:r>
          </a:p>
          <a:p>
            <a:pPr marL="285750" marR="0" indent="-28575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/>
            </a:pPr>
            <a:r>
              <a:rPr lang="fr-FR" sz="1200" dirty="0">
                <a:latin typeface="Arial" charset="0"/>
              </a:rPr>
              <a:t>Evite le « </a:t>
            </a:r>
            <a:r>
              <a:rPr lang="fr-FR" sz="1200" dirty="0" err="1">
                <a:latin typeface="Arial" charset="0"/>
              </a:rPr>
              <a:t>salissement</a:t>
            </a:r>
            <a:r>
              <a:rPr lang="fr-FR" sz="1200" dirty="0">
                <a:latin typeface="Arial" charset="0"/>
              </a:rPr>
              <a:t> » des pâtures</a:t>
            </a:r>
          </a:p>
          <a:p>
            <a:pPr marL="285750" marR="0" indent="-28575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/>
            </a:pPr>
            <a:r>
              <a:rPr kumimoji="0" lang="fr-FR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Plante à rhizomes colonisant « l’inter-rang »</a:t>
            </a:r>
          </a:p>
          <a:p>
            <a:pPr marL="285750" marR="0" indent="-28575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/>
            </a:pPr>
            <a:r>
              <a:rPr lang="fr-FR" sz="1200" dirty="0">
                <a:latin typeface="Arial" charset="0"/>
              </a:rPr>
              <a:t>Augmente la résistance au piétinement et rend la pâture plus pérenne</a:t>
            </a:r>
            <a:endParaRPr kumimoji="0" lang="fr-FR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957302" y="4652470"/>
            <a:ext cx="2602373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52AE32"/>
                </a:solidFill>
                <a:cs typeface="Arial" panose="020B0604020202020204" pitchFamily="34" charset="0"/>
              </a:rPr>
              <a:t>Les doses de semis</a:t>
            </a:r>
          </a:p>
          <a:p>
            <a:pPr marL="285750" indent="-285750">
              <a:buFontTx/>
              <a:buChar char="-"/>
            </a:pPr>
            <a:r>
              <a:rPr lang="fr-FR" sz="1100" dirty="0">
                <a:solidFill>
                  <a:schemeClr val="tx1"/>
                </a:solidFill>
                <a:cs typeface="Arial" panose="020B0604020202020204" pitchFamily="34" charset="0"/>
              </a:rPr>
              <a:t>25-30kg/ha</a:t>
            </a:r>
          </a:p>
          <a:p>
            <a:pPr marL="285750" indent="-285750">
              <a:buFontTx/>
              <a:buChar char="-"/>
            </a:pPr>
            <a:endParaRPr lang="fr-FR" sz="11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fr-FR" sz="1200" b="1" dirty="0">
                <a:solidFill>
                  <a:srgbClr val="52AE32"/>
                </a:solidFill>
                <a:cs typeface="Arial" panose="020B0604020202020204" pitchFamily="34" charset="0"/>
              </a:rPr>
              <a:t>Les conseils de culture</a:t>
            </a:r>
          </a:p>
          <a:p>
            <a:pPr marL="285750" indent="-285750">
              <a:buFontTx/>
              <a:buChar char="-"/>
            </a:pPr>
            <a:r>
              <a:rPr lang="fr-FR" sz="1100" dirty="0">
                <a:solidFill>
                  <a:schemeClr val="tx1"/>
                </a:solidFill>
                <a:cs typeface="Arial" panose="020B0604020202020204" pitchFamily="34" charset="0"/>
              </a:rPr>
              <a:t>Période de semis : août – 15 septembre</a:t>
            </a:r>
          </a:p>
          <a:p>
            <a:pPr marL="285750" indent="-285750">
              <a:buFontTx/>
              <a:buChar char="-"/>
            </a:pPr>
            <a:r>
              <a:rPr lang="fr-FR" sz="1100" dirty="0">
                <a:solidFill>
                  <a:schemeClr val="tx1"/>
                </a:solidFill>
                <a:cs typeface="Arial" panose="020B0604020202020204" pitchFamily="34" charset="0"/>
              </a:rPr>
              <a:t>Faire un roulage après semis et en période sèche faire un roulage avant et après semis</a:t>
            </a:r>
          </a:p>
        </p:txBody>
      </p:sp>
      <p:cxnSp>
        <p:nvCxnSpPr>
          <p:cNvPr id="14" name="Connecteur droit 13"/>
          <p:cNvCxnSpPr/>
          <p:nvPr/>
        </p:nvCxnSpPr>
        <p:spPr bwMode="auto">
          <a:xfrm>
            <a:off x="4801194" y="4536256"/>
            <a:ext cx="0" cy="1656184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ZoneTexte 12"/>
          <p:cNvSpPr txBox="1"/>
          <p:nvPr/>
        </p:nvSpPr>
        <p:spPr>
          <a:xfrm>
            <a:off x="4999193" y="3961437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1"/>
                </a:solidFill>
              </a:rPr>
              <a:t>Sacherie de 15 kg</a:t>
            </a:r>
          </a:p>
        </p:txBody>
      </p:sp>
      <p:grpSp>
        <p:nvGrpSpPr>
          <p:cNvPr id="11" name="Groupe 10"/>
          <p:cNvGrpSpPr/>
          <p:nvPr/>
        </p:nvGrpSpPr>
        <p:grpSpPr>
          <a:xfrm>
            <a:off x="408182" y="5968790"/>
            <a:ext cx="4393012" cy="2477601"/>
            <a:chOff x="250921" y="5993734"/>
            <a:chExt cx="4393012" cy="2477601"/>
          </a:xfrm>
        </p:grpSpPr>
        <p:sp>
          <p:nvSpPr>
            <p:cNvPr id="7" name="ZoneTexte 6"/>
            <p:cNvSpPr txBox="1"/>
            <p:nvPr/>
          </p:nvSpPr>
          <p:spPr>
            <a:xfrm>
              <a:off x="250921" y="5993734"/>
              <a:ext cx="4393012" cy="2477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La fléole des prés</a:t>
              </a:r>
              <a:endParaRPr lang="fr-FR" altLang="fr-FR" sz="1100" b="1" dirty="0">
                <a:solidFill>
                  <a:srgbClr val="52AE32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Démarrage en végétation au plus tôt (autour de 0°)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Epiaison très tardive (fin juin)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Graminée la plus « </a:t>
              </a:r>
              <a:r>
                <a:rPr lang="fr-FR" altLang="fr-FR" sz="1200" b="1" dirty="0" err="1">
                  <a:solidFill>
                    <a:schemeClr val="tx1"/>
                  </a:solidFill>
                </a:rPr>
                <a:t>appétente</a:t>
              </a:r>
              <a:r>
                <a:rPr lang="fr-FR" altLang="fr-FR" sz="1200" b="1" dirty="0">
                  <a:solidFill>
                    <a:schemeClr val="tx1"/>
                  </a:solidFill>
                </a:rPr>
                <a:t> »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Elle ne fait pas de refus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Bon rendement au printemps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Graminée la plus résistante aux rouilles</a:t>
              </a:r>
            </a:p>
            <a:p>
              <a:r>
                <a:rPr lang="fr-FR" altLang="fr-FR" sz="1200" b="1" dirty="0">
                  <a:solidFill>
                    <a:schemeClr val="tx1"/>
                  </a:solidFill>
                </a:rPr>
                <a:t>Utilisée au stade feuillu au printemps, la fléole est très digestible et très riche en protéines, égale à un ray-grass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fr-FR" altLang="fr-FR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fr-FR" altLang="fr-FR" b="1" dirty="0">
                <a:solidFill>
                  <a:srgbClr val="52AE32"/>
                </a:solidFill>
              </a:endParaRPr>
            </a:p>
          </p:txBody>
        </p:sp>
        <p:cxnSp>
          <p:nvCxnSpPr>
            <p:cNvPr id="15" name="Connecteur droit 14"/>
            <p:cNvCxnSpPr/>
            <p:nvPr/>
          </p:nvCxnSpPr>
          <p:spPr>
            <a:xfrm>
              <a:off x="250921" y="6335710"/>
              <a:ext cx="349981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408182" y="3461835"/>
            <a:ext cx="4393012" cy="2108269"/>
            <a:chOff x="408182" y="3461835"/>
            <a:chExt cx="4393012" cy="2108269"/>
          </a:xfrm>
        </p:grpSpPr>
        <p:sp>
          <p:nvSpPr>
            <p:cNvPr id="9" name="ZoneTexte 8"/>
            <p:cNvSpPr txBox="1"/>
            <p:nvPr/>
          </p:nvSpPr>
          <p:spPr>
            <a:xfrm>
              <a:off x="408182" y="3461835"/>
              <a:ext cx="4393012" cy="21082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Le RGA</a:t>
              </a:r>
              <a:endParaRPr lang="fr-FR" altLang="fr-FR" sz="1100" b="1" dirty="0">
                <a:solidFill>
                  <a:srgbClr val="52AE32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Diploïde ou tétraploïde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De demi-précoce à </a:t>
              </a:r>
              <a:r>
                <a:rPr lang="fr-FR" altLang="fr-FR" sz="1200" b="1" dirty="0" err="1">
                  <a:solidFill>
                    <a:schemeClr val="tx1"/>
                  </a:solidFill>
                </a:rPr>
                <a:t>demi-tardif</a:t>
              </a:r>
              <a:r>
                <a:rPr lang="fr-FR" altLang="fr-FR" sz="1200" b="1" dirty="0">
                  <a:solidFill>
                    <a:schemeClr val="tx1"/>
                  </a:solidFill>
                </a:rPr>
                <a:t> : fauche ensilage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De tardif à très tardif : spécial pâture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Au printemps, faire un pâturage RAS pour : </a:t>
              </a:r>
            </a:p>
            <a:p>
              <a:pPr marL="1028700" lvl="1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Limiter le refus sur les prochains passages</a:t>
              </a:r>
            </a:p>
            <a:p>
              <a:pPr marL="1028700" lvl="1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Permettre de sélectionner l’épi des graminées ce qui limite la remontaison</a:t>
              </a:r>
            </a:p>
            <a:p>
              <a:pPr marL="285750" lvl="1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Départ en végétation plus tardif que la fléole et la fétuque des prés</a:t>
              </a:r>
            </a:p>
          </p:txBody>
        </p:sp>
        <p:cxnSp>
          <p:nvCxnSpPr>
            <p:cNvPr id="16" name="Connecteur droit 15"/>
            <p:cNvCxnSpPr/>
            <p:nvPr/>
          </p:nvCxnSpPr>
          <p:spPr>
            <a:xfrm>
              <a:off x="445412" y="3816176"/>
              <a:ext cx="349981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05991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1115541" y="931452"/>
            <a:ext cx="4333324" cy="1470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493" tIns="42925" rIns="67493" bIns="3374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Une excellente résistance au sec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Une grande souplesse d’exploitation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Une bonne appétence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Une forte productivité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6712436"/>
              </p:ext>
            </p:extLst>
          </p:nvPr>
        </p:nvGraphicFramePr>
        <p:xfrm>
          <a:off x="4689032" y="1808472"/>
          <a:ext cx="2699718" cy="220243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16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RGA Diploïde NUI</a:t>
                      </a: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Pâturin des</a:t>
                      </a:r>
                      <a:r>
                        <a:rPr lang="fr-FR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prés </a:t>
                      </a:r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BALIN</a:t>
                      </a: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7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Fléole ALMA</a:t>
                      </a: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7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Fétuque Elevée FAWN</a:t>
                      </a: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Dactyle AMBA</a:t>
                      </a: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4673842" y="786061"/>
            <a:ext cx="31317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92D050"/>
                </a:solidFill>
              </a:rPr>
              <a:t>5 ans et + </a:t>
            </a:r>
          </a:p>
          <a:p>
            <a:pPr algn="ctr"/>
            <a:r>
              <a:rPr lang="fr-FR" b="1" dirty="0">
                <a:solidFill>
                  <a:srgbClr val="92D050"/>
                </a:solidFill>
              </a:rPr>
              <a:t>Mélange </a:t>
            </a:r>
          </a:p>
          <a:p>
            <a:pPr algn="ctr"/>
            <a:r>
              <a:rPr lang="fr-FR" b="1" dirty="0">
                <a:solidFill>
                  <a:srgbClr val="92D050"/>
                </a:solidFill>
              </a:rPr>
              <a:t>FAUCHE-PATURE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422622" y="244802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schemeClr val="tx1"/>
                </a:solidFill>
              </a:rPr>
              <a:t>L’association des graminées qui augmente la souplesse d’exploitation et l’appétence de vos prairies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2"/>
          <a:srcRect l="20075" t="42300" r="11807" b="26200"/>
          <a:stretch/>
        </p:blipFill>
        <p:spPr>
          <a:xfrm>
            <a:off x="1835621" y="8074546"/>
            <a:ext cx="3888432" cy="1011442"/>
          </a:xfrm>
          <a:prstGeom prst="rect">
            <a:avLst/>
          </a:prstGeom>
        </p:spPr>
      </p:pic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285118" y="205318"/>
            <a:ext cx="3240360" cy="545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67493" tIns="33746" rIns="67493" bIns="33746"/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altLang="fr-FR" sz="3600" b="1" u="sng" dirty="0">
                <a:solidFill>
                  <a:schemeClr val="accent1">
                    <a:lumMod val="75000"/>
                  </a:schemeClr>
                </a:solidFill>
              </a:rPr>
              <a:t>HERBIE MIX’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5016816" y="4011323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1"/>
                </a:solidFill>
              </a:rPr>
              <a:t>Sacherie de 15 kg</a:t>
            </a:r>
          </a:p>
        </p:txBody>
      </p:sp>
      <p:grpSp>
        <p:nvGrpSpPr>
          <p:cNvPr id="6" name="Groupe 5"/>
          <p:cNvGrpSpPr/>
          <p:nvPr/>
        </p:nvGrpSpPr>
        <p:grpSpPr>
          <a:xfrm>
            <a:off x="595144" y="3956722"/>
            <a:ext cx="4449732" cy="2108269"/>
            <a:chOff x="595144" y="3956722"/>
            <a:chExt cx="4449732" cy="2108269"/>
          </a:xfrm>
        </p:grpSpPr>
        <p:sp>
          <p:nvSpPr>
            <p:cNvPr id="7" name="ZoneTexte 6"/>
            <p:cNvSpPr txBox="1"/>
            <p:nvPr/>
          </p:nvSpPr>
          <p:spPr>
            <a:xfrm>
              <a:off x="595144" y="3956722"/>
              <a:ext cx="4449732" cy="21082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La fétuque élevée</a:t>
              </a:r>
              <a:endParaRPr lang="fr-FR" altLang="fr-FR" sz="1100" b="1" dirty="0">
                <a:solidFill>
                  <a:srgbClr val="52AE32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La fétuque élevée est une graminée qui résiste bien au sec et au froid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Elle est adaptée pour faire du fourrage en fauche ou en pâturage (gain de temps eu séchage)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Démarre tôt au printemps et repousse bien en période estivale</a:t>
              </a:r>
              <a:endParaRPr lang="fr-FR" altLang="fr-FR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Excellente pérennité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Non remontant</a:t>
              </a:r>
            </a:p>
            <a:p>
              <a:r>
                <a:rPr lang="fr-FR" altLang="fr-FR" sz="1200" b="1" dirty="0">
                  <a:solidFill>
                    <a:schemeClr val="tx1"/>
                  </a:solidFill>
                </a:rPr>
                <a:t>Repousse feuillue après la coupe des premiers épis</a:t>
              </a:r>
            </a:p>
          </p:txBody>
        </p:sp>
        <p:cxnSp>
          <p:nvCxnSpPr>
            <p:cNvPr id="13" name="Connecteur droit 12"/>
            <p:cNvCxnSpPr/>
            <p:nvPr/>
          </p:nvCxnSpPr>
          <p:spPr>
            <a:xfrm>
              <a:off x="616931" y="4320232"/>
              <a:ext cx="349981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e 9"/>
          <p:cNvGrpSpPr/>
          <p:nvPr/>
        </p:nvGrpSpPr>
        <p:grpSpPr>
          <a:xfrm>
            <a:off x="616931" y="6160234"/>
            <a:ext cx="7308754" cy="1554272"/>
            <a:chOff x="250921" y="6192440"/>
            <a:chExt cx="7308754" cy="1554272"/>
          </a:xfrm>
        </p:grpSpPr>
        <p:sp>
          <p:nvSpPr>
            <p:cNvPr id="8" name="ZoneTexte 7"/>
            <p:cNvSpPr txBox="1"/>
            <p:nvPr/>
          </p:nvSpPr>
          <p:spPr>
            <a:xfrm>
              <a:off x="250921" y="6192440"/>
              <a:ext cx="7308754" cy="15542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Le dactyle</a:t>
              </a:r>
              <a:endParaRPr lang="fr-FR" altLang="fr-FR" sz="1100" b="1" dirty="0">
                <a:solidFill>
                  <a:srgbClr val="52AE32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Le dactyle est une graminée qui résiste très bien au sec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Départ en végétation précoce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Le dactyle peut devenir dominant en situation sèche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Résiste au froid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Non remontant : Repousse feuillue après la coupe des premiers épis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Excellente pérennité</a:t>
              </a:r>
            </a:p>
          </p:txBody>
        </p:sp>
        <p:cxnSp>
          <p:nvCxnSpPr>
            <p:cNvPr id="14" name="Connecteur droit 13"/>
            <p:cNvCxnSpPr/>
            <p:nvPr/>
          </p:nvCxnSpPr>
          <p:spPr>
            <a:xfrm>
              <a:off x="250921" y="6552480"/>
              <a:ext cx="349981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69221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2701155" y="86728"/>
            <a:ext cx="3022211" cy="545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67493" tIns="33746" rIns="67493" bIns="33746"/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altLang="fr-FR" sz="3600" b="1" u="sng" dirty="0">
                <a:solidFill>
                  <a:schemeClr val="accent1">
                    <a:lumMod val="75000"/>
                  </a:schemeClr>
                </a:solidFill>
              </a:rPr>
              <a:t>Mix Sol AS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187549" y="918738"/>
            <a:ext cx="3024336" cy="221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493" tIns="42925" rIns="67493" bIns="3374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Récolte possible avant la culture d’un blé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Mélange conseillé derrière une culture légumière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Peu sensible aux maladies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Récolte possible en enrubannage ou en ensilage 80 à 110 jours après le semis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Système racinaire fasciculé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Excellente Biomasse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803640"/>
              </p:ext>
            </p:extLst>
          </p:nvPr>
        </p:nvGraphicFramePr>
        <p:xfrm>
          <a:off x="4443769" y="1457869"/>
          <a:ext cx="3005563" cy="91579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54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48%</a:t>
                      </a:r>
                    </a:p>
                  </a:txBody>
                  <a:tcPr>
                    <a:solidFill>
                      <a:srgbClr val="63B64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Avoine fourragère diploïde </a:t>
                      </a:r>
                      <a:r>
                        <a:rPr lang="fr-F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Saia</a:t>
                      </a:r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6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52%</a:t>
                      </a:r>
                    </a:p>
                  </a:txBody>
                  <a:tcPr>
                    <a:solidFill>
                      <a:srgbClr val="63B64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Seigle forestier </a:t>
                      </a:r>
                      <a:r>
                        <a:rPr lang="fr-F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Lesan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969863" y="3665516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schemeClr val="tx1"/>
                </a:solidFill>
              </a:rPr>
              <a:t>Excellente rupture sanitaire!</a:t>
            </a:r>
          </a:p>
        </p:txBody>
      </p:sp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5199915" y="3253029"/>
            <a:ext cx="2249417" cy="2411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493" tIns="33746" rIns="67493" bIns="3374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r>
              <a:rPr lang="fr-FR" altLang="fr-FR" sz="1200" b="1" dirty="0">
                <a:solidFill>
                  <a:srgbClr val="4FB14F"/>
                </a:solidFill>
              </a:rPr>
              <a:t>Utilisation</a:t>
            </a:r>
          </a:p>
          <a:p>
            <a:pPr marL="171450" indent="-171450">
              <a:buFontTx/>
              <a:buChar char="-"/>
            </a:pPr>
            <a:r>
              <a:rPr lang="fr-FR" altLang="fr-FR" sz="900" b="1" dirty="0"/>
              <a:t>Printemps/automne</a:t>
            </a:r>
          </a:p>
          <a:p>
            <a:endParaRPr lang="fr-FR" altLang="fr-FR" sz="1200" dirty="0">
              <a:solidFill>
                <a:srgbClr val="52AE32"/>
              </a:solidFill>
            </a:endParaRPr>
          </a:p>
          <a:p>
            <a:r>
              <a:rPr lang="fr-FR" altLang="fr-FR" sz="1200" b="1" dirty="0">
                <a:solidFill>
                  <a:srgbClr val="4FB14F"/>
                </a:solidFill>
              </a:rPr>
              <a:t>Les doses de semis</a:t>
            </a:r>
            <a:endParaRPr lang="fr-FR" altLang="fr-FR" sz="900" b="1" dirty="0"/>
          </a:p>
          <a:p>
            <a:pPr marL="171450" indent="-171450">
              <a:buFontTx/>
              <a:buChar char="-"/>
            </a:pPr>
            <a:r>
              <a:rPr lang="fr-FR" altLang="fr-FR" sz="900" b="1" dirty="0"/>
              <a:t>25 à 30 kg /ha en pur</a:t>
            </a:r>
          </a:p>
          <a:p>
            <a:endParaRPr lang="fr-FR" altLang="fr-FR" sz="1200" dirty="0"/>
          </a:p>
          <a:p>
            <a:r>
              <a:rPr lang="fr-FR" altLang="fr-FR" sz="1200" b="1" dirty="0">
                <a:solidFill>
                  <a:srgbClr val="4FB14F"/>
                </a:solidFill>
              </a:rPr>
              <a:t>Les conseils de culture</a:t>
            </a:r>
          </a:p>
          <a:p>
            <a:pPr marL="171450" indent="-171450">
              <a:buFontTx/>
              <a:buChar char="-"/>
            </a:pPr>
            <a:r>
              <a:rPr lang="fr-FR" altLang="fr-FR" sz="900" b="1" dirty="0"/>
              <a:t>Profondeur de semis : 2-3 cm max du 1</a:t>
            </a:r>
            <a:r>
              <a:rPr lang="fr-FR" altLang="fr-FR" sz="900" b="1" baseline="30000" dirty="0"/>
              <a:t>er</a:t>
            </a:r>
            <a:r>
              <a:rPr lang="fr-FR" altLang="fr-FR" sz="900" b="1" dirty="0"/>
              <a:t> aout au 15 septembre</a:t>
            </a:r>
          </a:p>
          <a:p>
            <a:pPr marL="171450" indent="-171450">
              <a:buFontTx/>
              <a:buChar char="-"/>
            </a:pPr>
            <a:r>
              <a:rPr lang="fr-FR" altLang="fr-FR" sz="900" b="1" dirty="0"/>
              <a:t>Faire un roulage après le semis</a:t>
            </a:r>
          </a:p>
          <a:p>
            <a:pPr marL="171450" indent="-171450">
              <a:buFontTx/>
              <a:buChar char="-"/>
            </a:pPr>
            <a:r>
              <a:rPr lang="fr-FR" altLang="fr-FR" sz="900" b="1" dirty="0"/>
              <a:t>En période sèche, deux roulages : un post et un pré-semis</a:t>
            </a:r>
          </a:p>
          <a:p>
            <a:pPr marL="171450" indent="-171450">
              <a:buFontTx/>
              <a:buChar char="-"/>
            </a:pPr>
            <a:r>
              <a:rPr lang="fr-FR" altLang="fr-FR" sz="900" b="1" dirty="0"/>
              <a:t>Modes de destruction : mécanique, </a:t>
            </a:r>
            <a:r>
              <a:rPr lang="fr-FR" altLang="fr-FR" sz="900" b="1" dirty="0" err="1"/>
              <a:t>mulching</a:t>
            </a:r>
            <a:r>
              <a:rPr lang="fr-FR" altLang="fr-FR" sz="900" b="1" dirty="0"/>
              <a:t> ou chimique</a:t>
            </a:r>
          </a:p>
          <a:p>
            <a:pPr marL="171450" indent="-171450">
              <a:buFontTx/>
              <a:buChar char="-"/>
            </a:pPr>
            <a:endParaRPr lang="fr-FR" altLang="fr-FR" sz="900" b="1" dirty="0"/>
          </a:p>
          <a:p>
            <a:pPr marL="171450" indent="-171450">
              <a:buFontTx/>
              <a:buChar char="-"/>
            </a:pPr>
            <a:endParaRPr lang="fr-FR" altLang="fr-FR" sz="900" b="1" dirty="0"/>
          </a:p>
        </p:txBody>
      </p:sp>
      <p:grpSp>
        <p:nvGrpSpPr>
          <p:cNvPr id="11" name="Groupe 10"/>
          <p:cNvGrpSpPr/>
          <p:nvPr/>
        </p:nvGrpSpPr>
        <p:grpSpPr>
          <a:xfrm>
            <a:off x="5253408" y="5573132"/>
            <a:ext cx="2357190" cy="958352"/>
            <a:chOff x="4994148" y="5687945"/>
            <a:chExt cx="2483383" cy="958352"/>
          </a:xfrm>
        </p:grpSpPr>
        <p:pic>
          <p:nvPicPr>
            <p:cNvPr id="12" name="Picture 1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4148" y="5811757"/>
              <a:ext cx="252386" cy="2178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3" name="Text Box 22"/>
            <p:cNvSpPr txBox="1">
              <a:spLocks noChangeArrowheads="1"/>
            </p:cNvSpPr>
            <p:nvPr/>
          </p:nvSpPr>
          <p:spPr bwMode="auto">
            <a:xfrm>
              <a:off x="5317964" y="5687945"/>
              <a:ext cx="2159567" cy="9583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67493" tIns="33746" rIns="67493" bIns="33746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5pPr>
              <a:lvl6pPr marL="25146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6pPr>
              <a:lvl7pPr marL="29718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7pPr>
              <a:lvl8pPr marL="34290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8pPr>
              <a:lvl9pPr marL="38862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9pPr>
            </a:lstStyle>
            <a:p>
              <a:r>
                <a:rPr lang="fr-FR" altLang="fr-FR" sz="900" b="1" dirty="0"/>
                <a:t>- En cas de désherbage de la culture précédente avec une </a:t>
              </a:r>
              <a:r>
                <a:rPr lang="fr-FR" altLang="fr-FR" sz="900" b="1" dirty="0" err="1"/>
                <a:t>sulfonylurée</a:t>
              </a:r>
              <a:r>
                <a:rPr lang="fr-FR" altLang="fr-FR" sz="900" b="1" dirty="0"/>
                <a:t> :</a:t>
              </a:r>
            </a:p>
            <a:p>
              <a:r>
                <a:rPr lang="fr-FR" altLang="fr-FR" sz="900" b="1" dirty="0"/>
                <a:t>labour obligatoire</a:t>
              </a:r>
            </a:p>
          </p:txBody>
        </p:sp>
      </p:grpSp>
      <p:cxnSp>
        <p:nvCxnSpPr>
          <p:cNvPr id="15" name="Connecteur droit 14"/>
          <p:cNvCxnSpPr/>
          <p:nvPr/>
        </p:nvCxnSpPr>
        <p:spPr bwMode="auto">
          <a:xfrm>
            <a:off x="5092142" y="3129106"/>
            <a:ext cx="0" cy="3273843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Rectangle 16"/>
          <p:cNvSpPr/>
          <p:nvPr/>
        </p:nvSpPr>
        <p:spPr bwMode="auto">
          <a:xfrm>
            <a:off x="6631545" y="9929270"/>
            <a:ext cx="593233" cy="15770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4928176" y="2577009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1"/>
                </a:solidFill>
              </a:rPr>
              <a:t>Sacherie de 25 kg</a:t>
            </a:r>
          </a:p>
        </p:txBody>
      </p:sp>
      <p:grpSp>
        <p:nvGrpSpPr>
          <p:cNvPr id="6" name="Groupe 5"/>
          <p:cNvGrpSpPr/>
          <p:nvPr/>
        </p:nvGrpSpPr>
        <p:grpSpPr>
          <a:xfrm>
            <a:off x="543923" y="4142897"/>
            <a:ext cx="4770879" cy="1184940"/>
            <a:chOff x="543923" y="4142897"/>
            <a:chExt cx="4770879" cy="1184940"/>
          </a:xfrm>
        </p:grpSpPr>
        <p:sp>
          <p:nvSpPr>
            <p:cNvPr id="7" name="ZoneTexte 6"/>
            <p:cNvSpPr txBox="1"/>
            <p:nvPr/>
          </p:nvSpPr>
          <p:spPr>
            <a:xfrm>
              <a:off x="543923" y="4142897"/>
              <a:ext cx="4770879" cy="11849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L’avoine fourragère diploïde</a:t>
              </a:r>
              <a:endParaRPr lang="fr-FR" altLang="fr-FR" sz="1100" b="1" dirty="0">
                <a:solidFill>
                  <a:srgbClr val="52AE32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Rapidité d’installation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Très </a:t>
              </a:r>
              <a:r>
                <a:rPr lang="fr-FR" altLang="fr-FR" sz="1200" b="1" dirty="0" err="1">
                  <a:solidFill>
                    <a:schemeClr val="tx1"/>
                  </a:solidFill>
                </a:rPr>
                <a:t>appétente</a:t>
              </a:r>
              <a:r>
                <a:rPr lang="fr-FR" altLang="fr-FR" sz="1200" b="1" dirty="0">
                  <a:solidFill>
                    <a:schemeClr val="tx1"/>
                  </a:solidFill>
                </a:rPr>
                <a:t> et bonne digestibilité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S’adapte à tous les types de sol, système racinaire très développé</a:t>
              </a:r>
            </a:p>
          </p:txBody>
        </p:sp>
        <p:cxnSp>
          <p:nvCxnSpPr>
            <p:cNvPr id="16" name="Connecteur droit 15"/>
            <p:cNvCxnSpPr/>
            <p:nvPr/>
          </p:nvCxnSpPr>
          <p:spPr>
            <a:xfrm>
              <a:off x="557508" y="4536256"/>
              <a:ext cx="349981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Groupe 13"/>
          <p:cNvGrpSpPr/>
          <p:nvPr/>
        </p:nvGrpSpPr>
        <p:grpSpPr>
          <a:xfrm>
            <a:off x="557508" y="6806822"/>
            <a:ext cx="4534634" cy="1554272"/>
            <a:chOff x="557508" y="6840512"/>
            <a:chExt cx="7308754" cy="1554272"/>
          </a:xfrm>
        </p:grpSpPr>
        <p:sp>
          <p:nvSpPr>
            <p:cNvPr id="8" name="ZoneTexte 7"/>
            <p:cNvSpPr txBox="1"/>
            <p:nvPr/>
          </p:nvSpPr>
          <p:spPr>
            <a:xfrm>
              <a:off x="557508" y="6840512"/>
              <a:ext cx="7308754" cy="15542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Les points forts du mélange</a:t>
              </a:r>
              <a:endParaRPr lang="fr-FR" altLang="fr-FR" sz="1100" b="1" dirty="0">
                <a:solidFill>
                  <a:srgbClr val="52AE32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Produit 3-5 T de MS/ha par coupe en fonction du stade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Prévoir 2 coupes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Limite l’érosion et le </a:t>
              </a:r>
              <a:r>
                <a:rPr lang="fr-FR" altLang="fr-FR" sz="1200" b="1" dirty="0" err="1">
                  <a:solidFill>
                    <a:schemeClr val="tx1"/>
                  </a:solidFill>
                </a:rPr>
                <a:t>salissement</a:t>
              </a:r>
              <a:r>
                <a:rPr lang="fr-FR" altLang="fr-FR" sz="1200" b="1" dirty="0">
                  <a:solidFill>
                    <a:schemeClr val="tx1"/>
                  </a:solidFill>
                </a:rPr>
                <a:t> des parcelles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Mélange résistant au gel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S’adapte à tous les types de sols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Récolter au stade laiteux</a:t>
              </a:r>
            </a:p>
          </p:txBody>
        </p:sp>
        <p:cxnSp>
          <p:nvCxnSpPr>
            <p:cNvPr id="20" name="Connecteur droit 19"/>
            <p:cNvCxnSpPr/>
            <p:nvPr/>
          </p:nvCxnSpPr>
          <p:spPr>
            <a:xfrm>
              <a:off x="557508" y="7200552"/>
              <a:ext cx="349981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e 8"/>
          <p:cNvGrpSpPr/>
          <p:nvPr/>
        </p:nvGrpSpPr>
        <p:grpSpPr>
          <a:xfrm>
            <a:off x="530338" y="5424815"/>
            <a:ext cx="4397838" cy="1000274"/>
            <a:chOff x="543923" y="5582308"/>
            <a:chExt cx="4784464" cy="1000274"/>
          </a:xfrm>
        </p:grpSpPr>
        <p:sp>
          <p:nvSpPr>
            <p:cNvPr id="18" name="ZoneTexte 17"/>
            <p:cNvSpPr txBox="1"/>
            <p:nvPr/>
          </p:nvSpPr>
          <p:spPr>
            <a:xfrm>
              <a:off x="557508" y="5582308"/>
              <a:ext cx="4770879" cy="10002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Le seigle forestier</a:t>
              </a:r>
              <a:endParaRPr lang="fr-FR" altLang="fr-FR" sz="1100" b="1" dirty="0">
                <a:solidFill>
                  <a:srgbClr val="52AE32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Atteint facilement 1,80 m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Sécrète des toxines qui inhibent la pousse des adventices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Ses racines fasciculées structurent le sol</a:t>
              </a:r>
            </a:p>
          </p:txBody>
        </p:sp>
        <p:cxnSp>
          <p:nvCxnSpPr>
            <p:cNvPr id="21" name="Connecteur droit 20"/>
            <p:cNvCxnSpPr/>
            <p:nvPr/>
          </p:nvCxnSpPr>
          <p:spPr>
            <a:xfrm>
              <a:off x="543923" y="5960385"/>
              <a:ext cx="349981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18573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2605572" y="174884"/>
            <a:ext cx="2636058" cy="545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67493" tIns="33746" rIns="67493" bIns="33746"/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fr-FR" sz="3600" b="1" u="sng" dirty="0">
                <a:solidFill>
                  <a:schemeClr val="accent1">
                    <a:lumMod val="75000"/>
                  </a:schemeClr>
                </a:solidFill>
              </a:rPr>
              <a:t>MIX PRO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4770631" y="953036"/>
            <a:ext cx="24836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92D050"/>
                </a:solidFill>
              </a:rPr>
              <a:t>24/36 mois Mélange FAUCHE – PATURE</a:t>
            </a:r>
          </a:p>
          <a:p>
            <a:pPr algn="ctr"/>
            <a:endParaRPr lang="fr-FR" b="1" dirty="0">
              <a:solidFill>
                <a:srgbClr val="92D050"/>
              </a:solidFill>
            </a:endParaRPr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1187549" y="933818"/>
            <a:ext cx="3258049" cy="1470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493" tIns="42925" rIns="67493" bIns="3374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Rendement boosté sur les premières coupes par les plantes « starter »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Développement des mauvaises herbes limité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Production assuré tout au long du cycle par les plantes de fond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Apport de protéines par les trèfles</a:t>
            </a:r>
          </a:p>
        </p:txBody>
      </p:sp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9527049"/>
              </p:ext>
            </p:extLst>
          </p:nvPr>
        </p:nvGraphicFramePr>
        <p:xfrm>
          <a:off x="4644521" y="1755016"/>
          <a:ext cx="2735915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476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RGH Cador</a:t>
                      </a: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RGH Gala</a:t>
                      </a: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Trèfle Alexandrie</a:t>
                      </a: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Trèfle violet</a:t>
                      </a:r>
                      <a:r>
                        <a:rPr lang="fr-FR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Salino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7" name="Text Box 10"/>
          <p:cNvSpPr txBox="1">
            <a:spLocks noChangeArrowheads="1"/>
          </p:cNvSpPr>
          <p:nvPr/>
        </p:nvSpPr>
        <p:spPr bwMode="auto">
          <a:xfrm>
            <a:off x="571057" y="3459852"/>
            <a:ext cx="4562841" cy="435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493" tIns="33746" rIns="67493" bIns="3374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r>
              <a:rPr lang="fr-FR" altLang="fr-FR" b="1" dirty="0">
                <a:solidFill>
                  <a:schemeClr val="tx1"/>
                </a:solidFill>
              </a:rPr>
              <a:t>La productivité dans le temps !</a:t>
            </a:r>
            <a:endParaRPr lang="fr-FR" altLang="fr-FR" b="1" i="1" dirty="0">
              <a:solidFill>
                <a:schemeClr val="tx1"/>
              </a:solidFill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535090" y="4078557"/>
            <a:ext cx="4184608" cy="1016544"/>
            <a:chOff x="288649" y="3820197"/>
            <a:chExt cx="4184608" cy="1016544"/>
          </a:xfrm>
        </p:grpSpPr>
        <p:sp>
          <p:nvSpPr>
            <p:cNvPr id="28" name="Text Box 11"/>
            <p:cNvSpPr txBox="1">
              <a:spLocks noChangeArrowheads="1"/>
            </p:cNvSpPr>
            <p:nvPr/>
          </p:nvSpPr>
          <p:spPr bwMode="auto">
            <a:xfrm>
              <a:off x="288649" y="3820197"/>
              <a:ext cx="4184608" cy="10165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67493" tIns="33746" rIns="67493" bIns="33746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5pPr>
              <a:lvl6pPr marL="25146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6pPr>
              <a:lvl7pPr marL="29718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7pPr>
              <a:lvl8pPr marL="34290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8pPr>
              <a:lvl9pPr marL="38862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Le RGH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  <a:ea typeface="+mn-ea"/>
                </a:rPr>
                <a:t>Il s’installe presque aussi rapidement qu’un RGI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  <a:ea typeface="+mn-ea"/>
                </a:rPr>
                <a:t>Bonne valeur alimentaire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  <a:ea typeface="+mn-ea"/>
                </a:rPr>
                <a:t>Il rendra l mélange plus pérenne</a:t>
              </a:r>
            </a:p>
          </p:txBody>
        </p:sp>
        <p:sp>
          <p:nvSpPr>
            <p:cNvPr id="54" name="Line 14"/>
            <p:cNvSpPr>
              <a:spLocks noChangeShapeType="1"/>
            </p:cNvSpPr>
            <p:nvPr/>
          </p:nvSpPr>
          <p:spPr bwMode="auto">
            <a:xfrm>
              <a:off x="308168" y="4145405"/>
              <a:ext cx="3995318" cy="1191"/>
            </a:xfrm>
            <a:prstGeom prst="line">
              <a:avLst/>
            </a:prstGeom>
            <a:noFill/>
            <a:ln w="1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" name="Groupe 5"/>
          <p:cNvGrpSpPr/>
          <p:nvPr/>
        </p:nvGrpSpPr>
        <p:grpSpPr>
          <a:xfrm>
            <a:off x="4791492" y="3913354"/>
            <a:ext cx="2664000" cy="3672000"/>
            <a:chOff x="4665381" y="4237361"/>
            <a:chExt cx="2588944" cy="3691234"/>
          </a:xfrm>
        </p:grpSpPr>
        <p:sp>
          <p:nvSpPr>
            <p:cNvPr id="34" name="Text Box 21"/>
            <p:cNvSpPr txBox="1">
              <a:spLocks noChangeArrowheads="1"/>
            </p:cNvSpPr>
            <p:nvPr/>
          </p:nvSpPr>
          <p:spPr bwMode="auto">
            <a:xfrm>
              <a:off x="4871947" y="4344612"/>
              <a:ext cx="2249417" cy="16272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67493" tIns="33746" rIns="67493" bIns="33746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5pPr>
              <a:lvl6pPr marL="25146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6pPr>
              <a:lvl7pPr marL="29718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7pPr>
              <a:lvl8pPr marL="34290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8pPr>
              <a:lvl9pPr marL="38862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9pPr>
            </a:lstStyle>
            <a:p>
              <a:r>
                <a:rPr lang="fr-FR" altLang="fr-FR" sz="1200" b="1" dirty="0">
                  <a:solidFill>
                    <a:srgbClr val="52AE32"/>
                  </a:solidFill>
                </a:rPr>
                <a:t>Les doses de semis</a:t>
              </a:r>
            </a:p>
            <a:p>
              <a:endParaRPr lang="fr-FR" altLang="fr-FR" sz="900" b="1" dirty="0"/>
            </a:p>
            <a:p>
              <a:pPr marL="171450" indent="-171450">
                <a:buFontTx/>
                <a:buChar char="-"/>
              </a:pPr>
              <a:r>
                <a:rPr lang="fr-FR" altLang="fr-FR" sz="1100" b="1" dirty="0"/>
                <a:t>25-30 kg /ha</a:t>
              </a:r>
            </a:p>
            <a:p>
              <a:endParaRPr lang="fr-FR" altLang="fr-FR" sz="900" b="1" dirty="0"/>
            </a:p>
            <a:p>
              <a:r>
                <a:rPr lang="fr-FR" altLang="fr-FR" sz="1200" b="1" dirty="0">
                  <a:solidFill>
                    <a:srgbClr val="52AE32"/>
                  </a:solidFill>
                </a:rPr>
                <a:t>Les conseils de culture</a:t>
              </a:r>
            </a:p>
            <a:p>
              <a:endParaRPr lang="fr-FR" altLang="fr-FR" sz="900" b="1" dirty="0"/>
            </a:p>
            <a:p>
              <a:pPr marL="171450" indent="-171450">
                <a:buFontTx/>
                <a:buChar char="-"/>
              </a:pPr>
              <a:r>
                <a:rPr lang="fr-FR" altLang="fr-FR" sz="1100" b="1" dirty="0"/>
                <a:t>Profondeur de semis : 2 cm 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100" b="1" dirty="0"/>
                <a:t>Faire un roulage après le semis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100" b="1" dirty="0"/>
                <a:t>En période sèche, deux roulages : un post et un pré-semis</a:t>
              </a:r>
            </a:p>
          </p:txBody>
        </p:sp>
        <p:grpSp>
          <p:nvGrpSpPr>
            <p:cNvPr id="35" name="Groupe 34"/>
            <p:cNvGrpSpPr/>
            <p:nvPr/>
          </p:nvGrpSpPr>
          <p:grpSpPr>
            <a:xfrm>
              <a:off x="4745754" y="6463597"/>
              <a:ext cx="2508571" cy="958352"/>
              <a:chOff x="4842849" y="6078238"/>
              <a:chExt cx="2508571" cy="958352"/>
            </a:xfrm>
          </p:grpSpPr>
          <p:pic>
            <p:nvPicPr>
              <p:cNvPr id="36" name="Picture 19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42849" y="6259807"/>
                <a:ext cx="252386" cy="2178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37" name="Text Box 22"/>
              <p:cNvSpPr txBox="1">
                <a:spLocks noChangeArrowheads="1"/>
              </p:cNvSpPr>
              <p:nvPr/>
            </p:nvSpPr>
            <p:spPr bwMode="auto">
              <a:xfrm>
                <a:off x="5191853" y="6078238"/>
                <a:ext cx="2159567" cy="9583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67493" tIns="33746" rIns="67493" bIns="33746"/>
              <a:lstStyle>
                <a:lvl1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1pPr>
                <a:lvl2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2pPr>
                <a:lvl3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3pPr>
                <a:lvl4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4pPr>
                <a:lvl5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5pPr>
                <a:lvl6pPr marL="25146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6pPr>
                <a:lvl7pPr marL="29718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7pPr>
                <a:lvl8pPr marL="34290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8pPr>
                <a:lvl9pPr marL="38862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9pPr>
              </a:lstStyle>
              <a:p>
                <a:r>
                  <a:rPr lang="fr-FR" altLang="fr-FR" sz="1100" b="1" dirty="0"/>
                  <a:t>- Attention pour les parcelles ayant reçu dans l’année un désherbage à base de </a:t>
                </a:r>
                <a:r>
                  <a:rPr lang="fr-FR" altLang="fr-FR" sz="1100" b="1" dirty="0" err="1"/>
                  <a:t>sulfonylurée</a:t>
                </a:r>
                <a:r>
                  <a:rPr lang="fr-FR" altLang="fr-FR" sz="1100" b="1" dirty="0"/>
                  <a:t> :</a:t>
                </a:r>
              </a:p>
              <a:p>
                <a:r>
                  <a:rPr lang="fr-FR" altLang="fr-FR" sz="1100" b="1" dirty="0"/>
                  <a:t>labour obligatoire</a:t>
                </a:r>
              </a:p>
              <a:p>
                <a:r>
                  <a:rPr lang="fr-FR" altLang="fr-FR" sz="1100" b="1" dirty="0"/>
                  <a:t>- En pâturage attention : trèfle violet météorisant</a:t>
                </a:r>
              </a:p>
            </p:txBody>
          </p:sp>
        </p:grpSp>
        <p:sp>
          <p:nvSpPr>
            <p:cNvPr id="55" name="Line 18"/>
            <p:cNvSpPr>
              <a:spLocks noChangeShapeType="1"/>
            </p:cNvSpPr>
            <p:nvPr/>
          </p:nvSpPr>
          <p:spPr bwMode="auto">
            <a:xfrm>
              <a:off x="4665381" y="4237361"/>
              <a:ext cx="1190" cy="3691234"/>
            </a:xfrm>
            <a:prstGeom prst="line">
              <a:avLst/>
            </a:prstGeom>
            <a:noFill/>
            <a:ln w="1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535090" y="5228600"/>
            <a:ext cx="4094737" cy="1261884"/>
            <a:chOff x="262733" y="4627757"/>
            <a:chExt cx="4094737" cy="1261884"/>
          </a:xfrm>
        </p:grpSpPr>
        <p:sp>
          <p:nvSpPr>
            <p:cNvPr id="52" name="Line 14"/>
            <p:cNvSpPr>
              <a:spLocks noChangeShapeType="1"/>
            </p:cNvSpPr>
            <p:nvPr/>
          </p:nvSpPr>
          <p:spPr bwMode="auto">
            <a:xfrm>
              <a:off x="262733" y="4970351"/>
              <a:ext cx="3995318" cy="1191"/>
            </a:xfrm>
            <a:prstGeom prst="line">
              <a:avLst/>
            </a:prstGeom>
            <a:noFill/>
            <a:ln w="1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2" name="ZoneTexte 21"/>
            <p:cNvSpPr txBox="1"/>
            <p:nvPr/>
          </p:nvSpPr>
          <p:spPr>
            <a:xfrm>
              <a:off x="275933" y="4627757"/>
              <a:ext cx="4081537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Le trèfle Alexandrie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Une installation très rapide et une production d’arrière saison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altLang="fr-FR" sz="1100" dirty="0">
                <a:solidFill>
                  <a:schemeClr val="tx1"/>
                </a:solidFill>
              </a:endParaRPr>
            </a:p>
            <a:p>
              <a:endParaRPr lang="fr-FR" altLang="fr-FR" dirty="0">
                <a:solidFill>
                  <a:schemeClr val="tx1"/>
                </a:solidFill>
              </a:endParaRPr>
            </a:p>
          </p:txBody>
        </p:sp>
      </p:grpSp>
      <p:sp>
        <p:nvSpPr>
          <p:cNvPr id="3" name="ZoneTexte 2"/>
          <p:cNvSpPr txBox="1"/>
          <p:nvPr/>
        </p:nvSpPr>
        <p:spPr>
          <a:xfrm>
            <a:off x="4987446" y="3278971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1"/>
                </a:solidFill>
              </a:rPr>
              <a:t>Sacherie de 15 kg</a:t>
            </a:r>
          </a:p>
        </p:txBody>
      </p:sp>
      <p:grpSp>
        <p:nvGrpSpPr>
          <p:cNvPr id="53" name="Groupe 52"/>
          <p:cNvGrpSpPr/>
          <p:nvPr/>
        </p:nvGrpSpPr>
        <p:grpSpPr>
          <a:xfrm>
            <a:off x="571057" y="6308613"/>
            <a:ext cx="3995318" cy="2015936"/>
            <a:chOff x="262733" y="4627757"/>
            <a:chExt cx="3995318" cy="2015936"/>
          </a:xfrm>
        </p:grpSpPr>
        <p:sp>
          <p:nvSpPr>
            <p:cNvPr id="57" name="Line 14"/>
            <p:cNvSpPr>
              <a:spLocks noChangeShapeType="1"/>
            </p:cNvSpPr>
            <p:nvPr/>
          </p:nvSpPr>
          <p:spPr bwMode="auto">
            <a:xfrm>
              <a:off x="262733" y="4970351"/>
              <a:ext cx="3995318" cy="1191"/>
            </a:xfrm>
            <a:prstGeom prst="line">
              <a:avLst/>
            </a:prstGeom>
            <a:noFill/>
            <a:ln w="1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8" name="ZoneTexte 57"/>
            <p:cNvSpPr txBox="1"/>
            <p:nvPr/>
          </p:nvSpPr>
          <p:spPr>
            <a:xfrm>
              <a:off x="275933" y="4627757"/>
              <a:ext cx="3982118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Le trèfle violet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Bonne pérennité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S’implante vite et facilement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Démarrage et remontaison rapides après chaque exploitation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Possibilité de faire plusieurs coupes dans l’année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Très bonne capacité à pousser sans azote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Apport en protéines pour les animaux</a:t>
              </a:r>
            </a:p>
            <a:p>
              <a:endParaRPr lang="fr-FR" altLang="fr-FR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61421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2771725" y="219266"/>
            <a:ext cx="2636058" cy="545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67493" tIns="33746" rIns="67493" bIns="33746"/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fr-FR" sz="3600" b="1" u="sng" dirty="0">
                <a:solidFill>
                  <a:schemeClr val="accent1">
                    <a:lumMod val="75000"/>
                  </a:schemeClr>
                </a:solidFill>
              </a:rPr>
              <a:t>Regarnissage Mulot</a:t>
            </a:r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1259557" y="956304"/>
            <a:ext cx="3005879" cy="1470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493" tIns="42925" rIns="67493" bIns="3374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Excellente couverture de la prairie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Rapide et productif sur deux coupes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Développement des mauvaises herbes limité</a:t>
            </a:r>
          </a:p>
        </p:txBody>
      </p:sp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795318"/>
              </p:ext>
            </p:extLst>
          </p:nvPr>
        </p:nvGraphicFramePr>
        <p:xfrm>
          <a:off x="4576741" y="1463567"/>
          <a:ext cx="2735915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476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RGI </a:t>
                      </a:r>
                      <a:r>
                        <a:rPr lang="fr-F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Obelix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RGI Star</a:t>
                      </a: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RGA Nui</a:t>
                      </a: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Trèfle </a:t>
                      </a:r>
                      <a:r>
                        <a:rPr lang="fr-F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Squarrosum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4" name="Groupe 3"/>
          <p:cNvGrpSpPr/>
          <p:nvPr/>
        </p:nvGrpSpPr>
        <p:grpSpPr>
          <a:xfrm>
            <a:off x="454904" y="3334697"/>
            <a:ext cx="4184608" cy="1847045"/>
            <a:chOff x="288649" y="3820196"/>
            <a:chExt cx="4184608" cy="1847045"/>
          </a:xfrm>
        </p:grpSpPr>
        <p:sp>
          <p:nvSpPr>
            <p:cNvPr id="28" name="Text Box 11"/>
            <p:cNvSpPr txBox="1">
              <a:spLocks noChangeArrowheads="1"/>
            </p:cNvSpPr>
            <p:nvPr/>
          </p:nvSpPr>
          <p:spPr bwMode="auto">
            <a:xfrm>
              <a:off x="288649" y="3820196"/>
              <a:ext cx="4184608" cy="18470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67493" tIns="33746" rIns="67493" bIns="33746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5pPr>
              <a:lvl6pPr marL="25146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6pPr>
              <a:lvl7pPr marL="29718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7pPr>
              <a:lvl8pPr marL="34290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8pPr>
              <a:lvl9pPr marL="38862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Le RGI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  <a:ea typeface="+mn-ea"/>
                </a:rPr>
                <a:t>Très grande première coupe du RGI alternatif tétraploïde.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  <a:ea typeface="+mn-ea"/>
                </a:rPr>
                <a:t>Le RGI non alternatif prend ensuite le relais en sécurisant le rendement au printemps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  <a:ea typeface="+mn-ea"/>
                </a:rPr>
                <a:t>Diploïde : Conservation très facile. Plus de matière sèche que les tétraploïdes. Port de feuille dressé qui laisse mieux passer la lumière et favorise le développement des trèfles.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 err="1">
                  <a:solidFill>
                    <a:schemeClr val="tx1"/>
                  </a:solidFill>
                  <a:ea typeface="+mn-ea"/>
                </a:rPr>
                <a:t>Préfanage</a:t>
              </a:r>
              <a:r>
                <a:rPr lang="fr-FR" altLang="fr-FR" sz="1200" b="1" dirty="0">
                  <a:solidFill>
                    <a:schemeClr val="tx1"/>
                  </a:solidFill>
                  <a:ea typeface="+mn-ea"/>
                </a:rPr>
                <a:t> plus rapide du diploïde car organes végétatifs plus fins.</a:t>
              </a:r>
            </a:p>
          </p:txBody>
        </p:sp>
        <p:sp>
          <p:nvSpPr>
            <p:cNvPr id="54" name="Line 14"/>
            <p:cNvSpPr>
              <a:spLocks noChangeShapeType="1"/>
            </p:cNvSpPr>
            <p:nvPr/>
          </p:nvSpPr>
          <p:spPr bwMode="auto">
            <a:xfrm>
              <a:off x="308168" y="4145405"/>
              <a:ext cx="3995318" cy="1191"/>
            </a:xfrm>
            <a:prstGeom prst="line">
              <a:avLst/>
            </a:prstGeom>
            <a:noFill/>
            <a:ln w="1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" name="Groupe 5"/>
          <p:cNvGrpSpPr/>
          <p:nvPr/>
        </p:nvGrpSpPr>
        <p:grpSpPr>
          <a:xfrm>
            <a:off x="4824375" y="3915902"/>
            <a:ext cx="2647275" cy="3169850"/>
            <a:chOff x="4665381" y="4237361"/>
            <a:chExt cx="2647275" cy="3169850"/>
          </a:xfrm>
        </p:grpSpPr>
        <p:sp>
          <p:nvSpPr>
            <p:cNvPr id="34" name="Text Box 21"/>
            <p:cNvSpPr txBox="1">
              <a:spLocks noChangeArrowheads="1"/>
            </p:cNvSpPr>
            <p:nvPr/>
          </p:nvSpPr>
          <p:spPr bwMode="auto">
            <a:xfrm>
              <a:off x="4871947" y="4344612"/>
              <a:ext cx="2249417" cy="16272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67493" tIns="33746" rIns="67493" bIns="33746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5pPr>
              <a:lvl6pPr marL="25146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6pPr>
              <a:lvl7pPr marL="29718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7pPr>
              <a:lvl8pPr marL="34290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8pPr>
              <a:lvl9pPr marL="38862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9pPr>
            </a:lstStyle>
            <a:p>
              <a:r>
                <a:rPr lang="fr-FR" altLang="fr-FR" sz="1200" b="1" dirty="0">
                  <a:solidFill>
                    <a:srgbClr val="52AE32"/>
                  </a:solidFill>
                </a:rPr>
                <a:t>Les doses de semis</a:t>
              </a:r>
            </a:p>
            <a:p>
              <a:endParaRPr lang="fr-FR" altLang="fr-FR" sz="900" b="1" dirty="0"/>
            </a:p>
            <a:p>
              <a:pPr marL="171450" indent="-171450">
                <a:buFontTx/>
                <a:buChar char="-"/>
              </a:pPr>
              <a:r>
                <a:rPr lang="fr-FR" altLang="fr-FR" sz="1100" b="1" dirty="0"/>
                <a:t>25-30 kg /ha</a:t>
              </a:r>
            </a:p>
            <a:p>
              <a:endParaRPr lang="fr-FR" altLang="fr-FR" sz="900" b="1" dirty="0"/>
            </a:p>
            <a:p>
              <a:r>
                <a:rPr lang="fr-FR" altLang="fr-FR" sz="1200" b="1" dirty="0">
                  <a:solidFill>
                    <a:srgbClr val="52AE32"/>
                  </a:solidFill>
                </a:rPr>
                <a:t>Les conseils de culture</a:t>
              </a:r>
            </a:p>
            <a:p>
              <a:endParaRPr lang="fr-FR" altLang="fr-FR" sz="900" b="1" dirty="0"/>
            </a:p>
            <a:p>
              <a:pPr marL="171450" indent="-171450">
                <a:buFontTx/>
                <a:buChar char="-"/>
              </a:pPr>
              <a:r>
                <a:rPr lang="fr-FR" altLang="fr-FR" sz="1100" b="1" dirty="0"/>
                <a:t>Profondeur de semis : 2 cm 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100" b="1" dirty="0"/>
                <a:t>Faire un roulage après le semis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100" b="1" dirty="0"/>
                <a:t>En période sèche, deux roulages : un post et un pré-semis</a:t>
              </a:r>
            </a:p>
          </p:txBody>
        </p:sp>
        <p:grpSp>
          <p:nvGrpSpPr>
            <p:cNvPr id="35" name="Groupe 34"/>
            <p:cNvGrpSpPr/>
            <p:nvPr/>
          </p:nvGrpSpPr>
          <p:grpSpPr>
            <a:xfrm>
              <a:off x="4770552" y="6448859"/>
              <a:ext cx="2542104" cy="958352"/>
              <a:chOff x="4867647" y="6063500"/>
              <a:chExt cx="2542104" cy="958352"/>
            </a:xfrm>
          </p:grpSpPr>
          <p:pic>
            <p:nvPicPr>
              <p:cNvPr id="36" name="Picture 19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67647" y="6200082"/>
                <a:ext cx="252386" cy="2178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37" name="Text Box 22"/>
              <p:cNvSpPr txBox="1">
                <a:spLocks noChangeArrowheads="1"/>
              </p:cNvSpPr>
              <p:nvPr/>
            </p:nvSpPr>
            <p:spPr bwMode="auto">
              <a:xfrm>
                <a:off x="5250184" y="6063500"/>
                <a:ext cx="2159567" cy="9583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67493" tIns="33746" rIns="67493" bIns="33746"/>
              <a:lstStyle>
                <a:lvl1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1pPr>
                <a:lvl2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2pPr>
                <a:lvl3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3pPr>
                <a:lvl4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4pPr>
                <a:lvl5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5pPr>
                <a:lvl6pPr marL="25146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6pPr>
                <a:lvl7pPr marL="29718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7pPr>
                <a:lvl8pPr marL="34290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8pPr>
                <a:lvl9pPr marL="38862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9pPr>
              </a:lstStyle>
              <a:p>
                <a:r>
                  <a:rPr lang="fr-FR" altLang="fr-FR" sz="1100" b="1" dirty="0"/>
                  <a:t>- Attention pour les parcelles ayant reçu dans l’année un désherbage à base de </a:t>
                </a:r>
                <a:r>
                  <a:rPr lang="fr-FR" altLang="fr-FR" sz="1100" b="1" dirty="0" err="1"/>
                  <a:t>sulfonylurée</a:t>
                </a:r>
                <a:r>
                  <a:rPr lang="fr-FR" altLang="fr-FR" sz="1100" b="1" dirty="0"/>
                  <a:t> :</a:t>
                </a:r>
              </a:p>
              <a:p>
                <a:r>
                  <a:rPr lang="fr-FR" altLang="fr-FR" sz="1100" b="1" dirty="0"/>
                  <a:t>labour obligatoire</a:t>
                </a:r>
              </a:p>
            </p:txBody>
          </p:sp>
        </p:grpSp>
        <p:sp>
          <p:nvSpPr>
            <p:cNvPr id="55" name="Line 18"/>
            <p:cNvSpPr>
              <a:spLocks noChangeShapeType="1"/>
            </p:cNvSpPr>
            <p:nvPr/>
          </p:nvSpPr>
          <p:spPr bwMode="auto">
            <a:xfrm>
              <a:off x="4665381" y="4237361"/>
              <a:ext cx="1190" cy="3060000"/>
            </a:xfrm>
            <a:prstGeom prst="line">
              <a:avLst/>
            </a:prstGeom>
            <a:noFill/>
            <a:ln w="1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495507" y="7201040"/>
            <a:ext cx="4162093" cy="1261884"/>
            <a:chOff x="262733" y="4627757"/>
            <a:chExt cx="4162093" cy="1261884"/>
          </a:xfrm>
        </p:grpSpPr>
        <p:sp>
          <p:nvSpPr>
            <p:cNvPr id="52" name="Line 14"/>
            <p:cNvSpPr>
              <a:spLocks noChangeShapeType="1"/>
            </p:cNvSpPr>
            <p:nvPr/>
          </p:nvSpPr>
          <p:spPr bwMode="auto">
            <a:xfrm>
              <a:off x="262733" y="4970351"/>
              <a:ext cx="3995318" cy="1191"/>
            </a:xfrm>
            <a:prstGeom prst="line">
              <a:avLst/>
            </a:prstGeom>
            <a:noFill/>
            <a:ln w="1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2" name="ZoneTexte 21"/>
            <p:cNvSpPr txBox="1"/>
            <p:nvPr/>
          </p:nvSpPr>
          <p:spPr>
            <a:xfrm>
              <a:off x="275933" y="4627757"/>
              <a:ext cx="4148893" cy="12618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Le trèfle </a:t>
              </a:r>
              <a:r>
                <a:rPr lang="fr-FR" altLang="fr-FR" b="1" dirty="0" err="1">
                  <a:solidFill>
                    <a:srgbClr val="52AE32"/>
                  </a:solidFill>
                </a:rPr>
                <a:t>Squarrosum</a:t>
              </a:r>
              <a:endParaRPr lang="fr-FR" altLang="fr-FR" b="1" dirty="0">
                <a:solidFill>
                  <a:srgbClr val="52AE32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Une installation très rapide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Bonne production au printemps et en arrière saison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altLang="fr-FR" sz="1100" dirty="0">
                <a:solidFill>
                  <a:schemeClr val="tx1"/>
                </a:solidFill>
              </a:endParaRPr>
            </a:p>
            <a:p>
              <a:endParaRPr lang="fr-FR" altLang="fr-FR" dirty="0">
                <a:solidFill>
                  <a:schemeClr val="tx1"/>
                </a:solidFill>
              </a:endParaRPr>
            </a:p>
          </p:txBody>
        </p:sp>
      </p:grpSp>
      <p:sp>
        <p:nvSpPr>
          <p:cNvPr id="3" name="ZoneTexte 2"/>
          <p:cNvSpPr txBox="1"/>
          <p:nvPr/>
        </p:nvSpPr>
        <p:spPr>
          <a:xfrm>
            <a:off x="4864892" y="3048376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1"/>
                </a:solidFill>
              </a:rPr>
              <a:t>Sacherie de 15 kg</a:t>
            </a:r>
          </a:p>
        </p:txBody>
      </p:sp>
      <p:grpSp>
        <p:nvGrpSpPr>
          <p:cNvPr id="53" name="Groupe 52"/>
          <p:cNvGrpSpPr/>
          <p:nvPr/>
        </p:nvGrpSpPr>
        <p:grpSpPr>
          <a:xfrm>
            <a:off x="456905" y="5743095"/>
            <a:ext cx="4200695" cy="1184940"/>
            <a:chOff x="262733" y="4627757"/>
            <a:chExt cx="4200695" cy="1184940"/>
          </a:xfrm>
        </p:grpSpPr>
        <p:sp>
          <p:nvSpPr>
            <p:cNvPr id="57" name="Line 14"/>
            <p:cNvSpPr>
              <a:spLocks noChangeShapeType="1"/>
            </p:cNvSpPr>
            <p:nvPr/>
          </p:nvSpPr>
          <p:spPr bwMode="auto">
            <a:xfrm>
              <a:off x="262733" y="4970351"/>
              <a:ext cx="3995318" cy="1191"/>
            </a:xfrm>
            <a:prstGeom prst="line">
              <a:avLst/>
            </a:prstGeom>
            <a:noFill/>
            <a:ln w="1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8" name="ZoneTexte 57"/>
            <p:cNvSpPr txBox="1"/>
            <p:nvPr/>
          </p:nvSpPr>
          <p:spPr>
            <a:xfrm>
              <a:off x="275934" y="4627757"/>
              <a:ext cx="4187494" cy="11849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Le RGA diploïde précoce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Bonne production de printemps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Possibilité d’une fauche au printemps puis pâturage en été et en automne.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Bonne souplesse d’exploitation</a:t>
              </a:r>
              <a:endParaRPr lang="fr-FR" altLang="fr-FR" sz="2000" b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58096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2642377" y="230387"/>
            <a:ext cx="2636058" cy="545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67493" tIns="33746" rIns="67493" bIns="33746"/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fr-FR" sz="3600" b="1" u="sng" dirty="0">
                <a:solidFill>
                  <a:schemeClr val="accent1">
                    <a:lumMod val="75000"/>
                  </a:schemeClr>
                </a:solidFill>
              </a:rPr>
              <a:t>RUMILAIT</a:t>
            </a:r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1331565" y="994988"/>
            <a:ext cx="3269355" cy="1470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493" tIns="42925" rIns="67493" bIns="3374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Excellente couverture de la prairie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Rapide et productif sur deux coupes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Développement des mauvaises herbes limité</a:t>
            </a:r>
          </a:p>
        </p:txBody>
      </p:sp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836903"/>
              </p:ext>
            </p:extLst>
          </p:nvPr>
        </p:nvGraphicFramePr>
        <p:xfrm>
          <a:off x="4714268" y="1507243"/>
          <a:ext cx="2735915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476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Trèfle Alexandrie</a:t>
                      </a: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Moha</a:t>
                      </a: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25%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RGI Jolly</a:t>
                      </a:r>
                    </a:p>
                  </a:txBody>
                  <a:tcPr>
                    <a:solidFill>
                      <a:srgbClr val="CC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4" name="Groupe 3"/>
          <p:cNvGrpSpPr/>
          <p:nvPr/>
        </p:nvGrpSpPr>
        <p:grpSpPr>
          <a:xfrm>
            <a:off x="441033" y="3050287"/>
            <a:ext cx="4184608" cy="1503513"/>
            <a:chOff x="288649" y="3820196"/>
            <a:chExt cx="4184608" cy="1503513"/>
          </a:xfrm>
        </p:grpSpPr>
        <p:sp>
          <p:nvSpPr>
            <p:cNvPr id="28" name="Text Box 11"/>
            <p:cNvSpPr txBox="1">
              <a:spLocks noChangeArrowheads="1"/>
            </p:cNvSpPr>
            <p:nvPr/>
          </p:nvSpPr>
          <p:spPr bwMode="auto">
            <a:xfrm>
              <a:off x="288649" y="3820196"/>
              <a:ext cx="4184608" cy="15035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67493" tIns="33746" rIns="67493" bIns="33746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5pPr>
              <a:lvl6pPr marL="25146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6pPr>
              <a:lvl7pPr marL="29718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7pPr>
              <a:lvl8pPr marL="34290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8pPr>
              <a:lvl9pPr marL="38862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Le RGI alternatif diploïde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  <a:ea typeface="+mn-ea"/>
                </a:rPr>
                <a:t>Très grande première coupe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  <a:ea typeface="+mn-ea"/>
                </a:rPr>
                <a:t>Haute qualité de fourrage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  <a:ea typeface="+mn-ea"/>
                </a:rPr>
                <a:t>Conservation très facile </a:t>
              </a:r>
              <a:r>
                <a:rPr lang="fr-FR" altLang="fr-FR" sz="1200" b="1" dirty="0">
                  <a:solidFill>
                    <a:schemeClr val="tx1"/>
                  </a:solidFill>
                  <a:ea typeface="+mn-ea"/>
                  <a:sym typeface="Wingdings" panose="05000000000000000000" pitchFamily="2" charset="2"/>
                </a:rPr>
                <a:t> teneur en matière sèche plus élevé que les tétraploïdes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  <a:ea typeface="+mn-ea"/>
                  <a:sym typeface="Wingdings" panose="05000000000000000000" pitchFamily="2" charset="2"/>
                </a:rPr>
                <a:t>Port de feuille dressé qui laisse mieux passer la lumière et favorise le développement des trèfles</a:t>
              </a:r>
              <a:endParaRPr lang="fr-FR" altLang="fr-FR" sz="1200" b="1" dirty="0">
                <a:solidFill>
                  <a:schemeClr val="tx1"/>
                </a:solidFill>
                <a:ea typeface="+mn-ea"/>
              </a:endParaRPr>
            </a:p>
          </p:txBody>
        </p:sp>
        <p:sp>
          <p:nvSpPr>
            <p:cNvPr id="54" name="Line 14"/>
            <p:cNvSpPr>
              <a:spLocks noChangeShapeType="1"/>
            </p:cNvSpPr>
            <p:nvPr/>
          </p:nvSpPr>
          <p:spPr bwMode="auto">
            <a:xfrm>
              <a:off x="308168" y="4145405"/>
              <a:ext cx="3995318" cy="1191"/>
            </a:xfrm>
            <a:prstGeom prst="line">
              <a:avLst/>
            </a:prstGeom>
            <a:noFill/>
            <a:ln w="1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" name="Groupe 5"/>
          <p:cNvGrpSpPr/>
          <p:nvPr/>
        </p:nvGrpSpPr>
        <p:grpSpPr>
          <a:xfrm>
            <a:off x="4844620" y="3802043"/>
            <a:ext cx="2707798" cy="3060000"/>
            <a:chOff x="4665381" y="4237361"/>
            <a:chExt cx="2707798" cy="3060000"/>
          </a:xfrm>
        </p:grpSpPr>
        <p:sp>
          <p:nvSpPr>
            <p:cNvPr id="34" name="Text Box 21"/>
            <p:cNvSpPr txBox="1">
              <a:spLocks noChangeArrowheads="1"/>
            </p:cNvSpPr>
            <p:nvPr/>
          </p:nvSpPr>
          <p:spPr bwMode="auto">
            <a:xfrm>
              <a:off x="4871947" y="4344612"/>
              <a:ext cx="2249417" cy="16272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67493" tIns="33746" rIns="67493" bIns="33746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5pPr>
              <a:lvl6pPr marL="25146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6pPr>
              <a:lvl7pPr marL="29718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7pPr>
              <a:lvl8pPr marL="34290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8pPr>
              <a:lvl9pPr marL="38862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9pPr>
            </a:lstStyle>
            <a:p>
              <a:r>
                <a:rPr lang="fr-FR" altLang="fr-FR" sz="1200" b="1" dirty="0">
                  <a:solidFill>
                    <a:srgbClr val="52AE32"/>
                  </a:solidFill>
                </a:rPr>
                <a:t>Les doses de semis</a:t>
              </a:r>
            </a:p>
            <a:p>
              <a:endParaRPr lang="fr-FR" altLang="fr-FR" sz="900" b="1" dirty="0"/>
            </a:p>
            <a:p>
              <a:pPr marL="171450" indent="-171450">
                <a:buFontTx/>
                <a:buChar char="-"/>
              </a:pPr>
              <a:r>
                <a:rPr lang="fr-FR" altLang="fr-FR" sz="1100" b="1" dirty="0"/>
                <a:t>30 kg /ha</a:t>
              </a:r>
            </a:p>
            <a:p>
              <a:endParaRPr lang="fr-FR" altLang="fr-FR" sz="900" b="1" dirty="0"/>
            </a:p>
            <a:p>
              <a:r>
                <a:rPr lang="fr-FR" altLang="fr-FR" sz="1200" b="1" dirty="0">
                  <a:solidFill>
                    <a:srgbClr val="52AE32"/>
                  </a:solidFill>
                </a:rPr>
                <a:t>Les conseils de culture</a:t>
              </a:r>
            </a:p>
            <a:p>
              <a:endParaRPr lang="fr-FR" altLang="fr-FR" sz="900" b="1" dirty="0"/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Profondeur de semis : 2 cm 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Faire un roulage après le semis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En période sèche, deux roulages : un post et un pré-semis</a:t>
              </a:r>
            </a:p>
          </p:txBody>
        </p:sp>
        <p:grpSp>
          <p:nvGrpSpPr>
            <p:cNvPr id="35" name="Groupe 34"/>
            <p:cNvGrpSpPr/>
            <p:nvPr/>
          </p:nvGrpSpPr>
          <p:grpSpPr>
            <a:xfrm>
              <a:off x="4889796" y="6291344"/>
              <a:ext cx="2483383" cy="958352"/>
              <a:chOff x="4986891" y="5905985"/>
              <a:chExt cx="2483383" cy="958352"/>
            </a:xfrm>
          </p:grpSpPr>
          <p:pic>
            <p:nvPicPr>
              <p:cNvPr id="36" name="Picture 19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86891" y="6029797"/>
                <a:ext cx="252386" cy="2178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37" name="Text Box 22"/>
              <p:cNvSpPr txBox="1">
                <a:spLocks noChangeArrowheads="1"/>
              </p:cNvSpPr>
              <p:nvPr/>
            </p:nvSpPr>
            <p:spPr bwMode="auto">
              <a:xfrm>
                <a:off x="5310707" y="5905985"/>
                <a:ext cx="2159567" cy="9583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67493" tIns="33746" rIns="67493" bIns="33746"/>
              <a:lstStyle>
                <a:lvl1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1pPr>
                <a:lvl2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2pPr>
                <a:lvl3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3pPr>
                <a:lvl4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4pPr>
                <a:lvl5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5pPr>
                <a:lvl6pPr marL="25146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6pPr>
                <a:lvl7pPr marL="29718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7pPr>
                <a:lvl8pPr marL="34290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8pPr>
                <a:lvl9pPr marL="38862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9pPr>
              </a:lstStyle>
              <a:p>
                <a:r>
                  <a:rPr lang="fr-FR" altLang="fr-FR" sz="1000" b="1" dirty="0"/>
                  <a:t>- Attention pour les parcelles ayant reçu dans l’année un désherbage à base de </a:t>
                </a:r>
                <a:r>
                  <a:rPr lang="fr-FR" altLang="fr-FR" sz="1000" b="1" dirty="0" err="1"/>
                  <a:t>sulfonylurée</a:t>
                </a:r>
                <a:r>
                  <a:rPr lang="fr-FR" altLang="fr-FR" sz="1000" b="1" dirty="0"/>
                  <a:t> :</a:t>
                </a:r>
              </a:p>
              <a:p>
                <a:r>
                  <a:rPr lang="fr-FR" altLang="fr-FR" sz="1000" b="1" dirty="0"/>
                  <a:t>labour obligatoire</a:t>
                </a:r>
              </a:p>
            </p:txBody>
          </p:sp>
        </p:grpSp>
        <p:sp>
          <p:nvSpPr>
            <p:cNvPr id="55" name="Line 18"/>
            <p:cNvSpPr>
              <a:spLocks noChangeShapeType="1"/>
            </p:cNvSpPr>
            <p:nvPr/>
          </p:nvSpPr>
          <p:spPr bwMode="auto">
            <a:xfrm>
              <a:off x="4665381" y="4237361"/>
              <a:ext cx="1190" cy="3060000"/>
            </a:xfrm>
            <a:prstGeom prst="line">
              <a:avLst/>
            </a:prstGeom>
            <a:noFill/>
            <a:ln w="1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460430" y="6223640"/>
            <a:ext cx="4186786" cy="1631216"/>
            <a:chOff x="262733" y="4627757"/>
            <a:chExt cx="4186786" cy="1631216"/>
          </a:xfrm>
        </p:grpSpPr>
        <p:sp>
          <p:nvSpPr>
            <p:cNvPr id="52" name="Line 14"/>
            <p:cNvSpPr>
              <a:spLocks noChangeShapeType="1"/>
            </p:cNvSpPr>
            <p:nvPr/>
          </p:nvSpPr>
          <p:spPr bwMode="auto">
            <a:xfrm>
              <a:off x="262733" y="4970351"/>
              <a:ext cx="3995318" cy="1191"/>
            </a:xfrm>
            <a:prstGeom prst="line">
              <a:avLst/>
            </a:prstGeom>
            <a:noFill/>
            <a:ln w="1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2" name="ZoneTexte 21"/>
            <p:cNvSpPr txBox="1"/>
            <p:nvPr/>
          </p:nvSpPr>
          <p:spPr>
            <a:xfrm>
              <a:off x="275933" y="4627757"/>
              <a:ext cx="4173586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Le trèfle Alexandrie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Installation très rapide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Riche en protéines </a:t>
              </a:r>
              <a:r>
                <a:rPr lang="fr-FR" altLang="fr-FR" sz="1200" b="1" dirty="0">
                  <a:solidFill>
                    <a:schemeClr val="tx1"/>
                  </a:solidFill>
                  <a:sym typeface="Wingdings" panose="05000000000000000000" pitchFamily="2" charset="2"/>
                </a:rPr>
                <a:t></a:t>
              </a:r>
              <a:r>
                <a:rPr lang="fr-FR" altLang="fr-FR" sz="1200" b="1" dirty="0">
                  <a:solidFill>
                    <a:schemeClr val="tx1"/>
                  </a:solidFill>
                </a:rPr>
                <a:t> augmente la valeur alimentaire du mélange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Restitue de l’azote à la culture suivante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altLang="fr-FR" sz="1100" dirty="0">
                <a:solidFill>
                  <a:schemeClr val="tx1"/>
                </a:solidFill>
              </a:endParaRPr>
            </a:p>
            <a:p>
              <a:endParaRPr lang="fr-FR" altLang="fr-FR" dirty="0">
                <a:solidFill>
                  <a:schemeClr val="tx1"/>
                </a:solidFill>
              </a:endParaRPr>
            </a:p>
          </p:txBody>
        </p:sp>
      </p:grpSp>
      <p:sp>
        <p:nvSpPr>
          <p:cNvPr id="3" name="ZoneTexte 2"/>
          <p:cNvSpPr txBox="1"/>
          <p:nvPr/>
        </p:nvSpPr>
        <p:spPr>
          <a:xfrm>
            <a:off x="5000943" y="2741297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1"/>
                </a:solidFill>
              </a:rPr>
              <a:t>Sacherie de 15 kg</a:t>
            </a:r>
          </a:p>
        </p:txBody>
      </p:sp>
      <p:grpSp>
        <p:nvGrpSpPr>
          <p:cNvPr id="53" name="Groupe 52"/>
          <p:cNvGrpSpPr/>
          <p:nvPr/>
        </p:nvGrpSpPr>
        <p:grpSpPr>
          <a:xfrm>
            <a:off x="444935" y="4880772"/>
            <a:ext cx="4200695" cy="1000274"/>
            <a:chOff x="262733" y="4627757"/>
            <a:chExt cx="4200695" cy="1000274"/>
          </a:xfrm>
        </p:grpSpPr>
        <p:sp>
          <p:nvSpPr>
            <p:cNvPr id="57" name="Line 14"/>
            <p:cNvSpPr>
              <a:spLocks noChangeShapeType="1"/>
            </p:cNvSpPr>
            <p:nvPr/>
          </p:nvSpPr>
          <p:spPr bwMode="auto">
            <a:xfrm>
              <a:off x="262733" y="4970351"/>
              <a:ext cx="3995318" cy="1191"/>
            </a:xfrm>
            <a:prstGeom prst="line">
              <a:avLst/>
            </a:prstGeom>
            <a:noFill/>
            <a:ln w="1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8" name="ZoneTexte 57"/>
            <p:cNvSpPr txBox="1"/>
            <p:nvPr/>
          </p:nvSpPr>
          <p:spPr>
            <a:xfrm>
              <a:off x="275934" y="4627757"/>
              <a:ext cx="4187494" cy="10002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Le Moha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Plante peu exigeante en eau grâce à son système racinaire puissant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Cycle court de production</a:t>
              </a:r>
              <a:endParaRPr lang="fr-FR" altLang="fr-FR" sz="2000" b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7532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2874768" y="138389"/>
            <a:ext cx="2518155" cy="545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67493" tIns="33746" rIns="67493" bIns="33746"/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altLang="fr-FR" sz="3600" b="1" u="sng" dirty="0" err="1">
                <a:solidFill>
                  <a:schemeClr val="accent1">
                    <a:lumMod val="75000"/>
                  </a:schemeClr>
                </a:solidFill>
              </a:rPr>
              <a:t>Perfo</a:t>
            </a:r>
            <a:r>
              <a:rPr lang="fr-FR" altLang="fr-FR" sz="3600" b="1" u="sng" dirty="0">
                <a:solidFill>
                  <a:schemeClr val="accent1">
                    <a:lumMod val="75000"/>
                  </a:schemeClr>
                </a:solidFill>
              </a:rPr>
              <a:t> Sol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301916" y="940676"/>
            <a:ext cx="3100319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493" tIns="42925" rIns="67493" bIns="3374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Améliore la structure du sol et piège les nitrates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Implantation rapide, Concurrence les adventices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Diminue le compactage et améliore la portance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Augmente la teneur en matières organiques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163696"/>
              </p:ext>
            </p:extLst>
          </p:nvPr>
        </p:nvGraphicFramePr>
        <p:xfrm>
          <a:off x="4427909" y="1223888"/>
          <a:ext cx="3005563" cy="128663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54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60%</a:t>
                      </a:r>
                    </a:p>
                  </a:txBody>
                  <a:tcPr>
                    <a:solidFill>
                      <a:srgbClr val="63B64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Phacelie</a:t>
                      </a:r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Stala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</a:p>
                  </a:txBody>
                  <a:tcPr>
                    <a:solidFill>
                      <a:srgbClr val="63B64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Radis chinois </a:t>
                      </a:r>
                      <a:r>
                        <a:rPr lang="fr-F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Daikon</a:t>
                      </a:r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« type hiver »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</a:p>
                  </a:txBody>
                  <a:tcPr>
                    <a:solidFill>
                      <a:srgbClr val="63B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7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Trèfle Alexandrie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96422" y="3139585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schemeClr val="tx1"/>
                </a:solidFill>
              </a:rPr>
              <a:t>Implantation rapide, Restructure les sols et concurrence les adventices !</a:t>
            </a:r>
          </a:p>
        </p:txBody>
      </p:sp>
      <p:grpSp>
        <p:nvGrpSpPr>
          <p:cNvPr id="25" name="Groupe 24"/>
          <p:cNvGrpSpPr/>
          <p:nvPr/>
        </p:nvGrpSpPr>
        <p:grpSpPr>
          <a:xfrm>
            <a:off x="4823159" y="3828595"/>
            <a:ext cx="2645138" cy="4002363"/>
            <a:chOff x="4859957" y="3815776"/>
            <a:chExt cx="2645138" cy="4002363"/>
          </a:xfrm>
        </p:grpSpPr>
        <p:sp>
          <p:nvSpPr>
            <p:cNvPr id="10" name="Text Box 21"/>
            <p:cNvSpPr txBox="1">
              <a:spLocks noChangeArrowheads="1"/>
            </p:cNvSpPr>
            <p:nvPr/>
          </p:nvSpPr>
          <p:spPr bwMode="auto">
            <a:xfrm>
              <a:off x="5136673" y="3904595"/>
              <a:ext cx="2249417" cy="24119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67493" tIns="33746" rIns="67493" bIns="33746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5pPr>
              <a:lvl6pPr marL="25146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6pPr>
              <a:lvl7pPr marL="29718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7pPr>
              <a:lvl8pPr marL="34290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8pPr>
              <a:lvl9pPr marL="38862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9pPr>
            </a:lstStyle>
            <a:p>
              <a:r>
                <a:rPr lang="fr-FR" altLang="fr-FR" sz="1200" b="1" dirty="0">
                  <a:solidFill>
                    <a:srgbClr val="52AE32"/>
                  </a:solidFill>
                </a:rPr>
                <a:t>Utilisation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100" b="1" dirty="0"/>
                <a:t>Printemps/automne</a:t>
              </a:r>
            </a:p>
            <a:p>
              <a:endParaRPr lang="fr-FR" altLang="fr-FR" sz="1200" dirty="0">
                <a:solidFill>
                  <a:srgbClr val="52AE32"/>
                </a:solidFill>
              </a:endParaRPr>
            </a:p>
            <a:p>
              <a:r>
                <a:rPr lang="fr-FR" altLang="fr-FR" sz="1200" b="1" dirty="0">
                  <a:solidFill>
                    <a:srgbClr val="52AE32"/>
                  </a:solidFill>
                </a:rPr>
                <a:t>Les doses de semis</a:t>
              </a:r>
              <a:endParaRPr lang="fr-FR" altLang="fr-FR" sz="900" b="1" dirty="0">
                <a:solidFill>
                  <a:srgbClr val="52AE32"/>
                </a:solidFill>
              </a:endParaRPr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6 à 7 kg /ha en pur</a:t>
              </a:r>
            </a:p>
            <a:p>
              <a:endParaRPr lang="fr-FR" altLang="fr-FR" sz="1200" dirty="0"/>
            </a:p>
            <a:p>
              <a:r>
                <a:rPr lang="fr-FR" altLang="fr-FR" sz="1200" b="1" dirty="0">
                  <a:solidFill>
                    <a:srgbClr val="52AE32"/>
                  </a:solidFill>
                </a:rPr>
                <a:t>Les conseils de culture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Profondeur de semis : 2-3 cm max du 1</a:t>
              </a:r>
              <a:r>
                <a:rPr lang="fr-FR" altLang="fr-FR" sz="1000" b="1" baseline="30000" dirty="0"/>
                <a:t>er</a:t>
              </a:r>
              <a:r>
                <a:rPr lang="fr-FR" altLang="fr-FR" sz="1000" b="1" dirty="0"/>
                <a:t> aout au 15 septembre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Faire un roulage après le semis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En période sèche, deux roulages : un post et un pré-semis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Modes de destruction : mécanique, </a:t>
              </a:r>
              <a:r>
                <a:rPr lang="fr-FR" altLang="fr-FR" sz="1000" b="1" dirty="0" err="1"/>
                <a:t>mulching</a:t>
              </a:r>
              <a:r>
                <a:rPr lang="fr-FR" altLang="fr-FR" sz="1000" b="1" dirty="0"/>
                <a:t> ou chimique</a:t>
              </a:r>
            </a:p>
            <a:p>
              <a:pPr marL="171450" indent="-171450">
                <a:buFontTx/>
                <a:buChar char="-"/>
              </a:pPr>
              <a:endParaRPr lang="fr-FR" altLang="fr-FR" sz="900" b="1" dirty="0"/>
            </a:p>
            <a:p>
              <a:pPr marL="171450" indent="-171450">
                <a:buFontTx/>
                <a:buChar char="-"/>
              </a:pPr>
              <a:endParaRPr lang="fr-FR" altLang="fr-FR" sz="900" b="1" dirty="0"/>
            </a:p>
          </p:txBody>
        </p:sp>
        <p:grpSp>
          <p:nvGrpSpPr>
            <p:cNvPr id="11" name="Groupe 10"/>
            <p:cNvGrpSpPr/>
            <p:nvPr/>
          </p:nvGrpSpPr>
          <p:grpSpPr>
            <a:xfrm>
              <a:off x="5021712" y="6859787"/>
              <a:ext cx="2483383" cy="958352"/>
              <a:chOff x="5056863" y="6231164"/>
              <a:chExt cx="2483383" cy="958352"/>
            </a:xfrm>
          </p:grpSpPr>
          <p:pic>
            <p:nvPicPr>
              <p:cNvPr id="12" name="Picture 19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56863" y="6354976"/>
                <a:ext cx="252386" cy="2178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13" name="Text Box 22"/>
              <p:cNvSpPr txBox="1">
                <a:spLocks noChangeArrowheads="1"/>
              </p:cNvSpPr>
              <p:nvPr/>
            </p:nvSpPr>
            <p:spPr bwMode="auto">
              <a:xfrm>
                <a:off x="5380679" y="6231164"/>
                <a:ext cx="2159567" cy="9583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67493" tIns="33746" rIns="67493" bIns="33746"/>
              <a:lstStyle>
                <a:lvl1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1pPr>
                <a:lvl2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2pPr>
                <a:lvl3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3pPr>
                <a:lvl4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4pPr>
                <a:lvl5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5pPr>
                <a:lvl6pPr marL="25146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6pPr>
                <a:lvl7pPr marL="29718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7pPr>
                <a:lvl8pPr marL="34290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8pPr>
                <a:lvl9pPr marL="38862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9pPr>
              </a:lstStyle>
              <a:p>
                <a:r>
                  <a:rPr lang="fr-FR" altLang="fr-FR" sz="1000" b="1" dirty="0"/>
                  <a:t>- En cas de désherbage de la culture précédente avec une </a:t>
                </a:r>
                <a:r>
                  <a:rPr lang="fr-FR" altLang="fr-FR" sz="1000" b="1" dirty="0" err="1"/>
                  <a:t>sulfonylurée</a:t>
                </a:r>
                <a:r>
                  <a:rPr lang="fr-FR" altLang="fr-FR" sz="1000" b="1" dirty="0"/>
                  <a:t> :</a:t>
                </a:r>
              </a:p>
              <a:p>
                <a:r>
                  <a:rPr lang="fr-FR" altLang="fr-FR" sz="1000" b="1" dirty="0"/>
                  <a:t>labour obligatoire</a:t>
                </a:r>
              </a:p>
            </p:txBody>
          </p:sp>
        </p:grpSp>
        <p:cxnSp>
          <p:nvCxnSpPr>
            <p:cNvPr id="15" name="Connecteur droit 14"/>
            <p:cNvCxnSpPr/>
            <p:nvPr/>
          </p:nvCxnSpPr>
          <p:spPr bwMode="auto">
            <a:xfrm>
              <a:off x="4859957" y="3815776"/>
              <a:ext cx="0" cy="3852000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9" name="ZoneTexte 18"/>
          <p:cNvSpPr txBox="1"/>
          <p:nvPr/>
        </p:nvSpPr>
        <p:spPr>
          <a:xfrm>
            <a:off x="5023535" y="2568981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1"/>
                </a:solidFill>
              </a:rPr>
              <a:t>Sacherie de 25 kg</a:t>
            </a:r>
          </a:p>
        </p:txBody>
      </p:sp>
      <p:grpSp>
        <p:nvGrpSpPr>
          <p:cNvPr id="18" name="Groupe 17"/>
          <p:cNvGrpSpPr/>
          <p:nvPr/>
        </p:nvGrpSpPr>
        <p:grpSpPr>
          <a:xfrm>
            <a:off x="496422" y="7274920"/>
            <a:ext cx="4186786" cy="1631216"/>
            <a:chOff x="262733" y="4627757"/>
            <a:chExt cx="4186786" cy="1631216"/>
          </a:xfrm>
        </p:grpSpPr>
        <p:sp>
          <p:nvSpPr>
            <p:cNvPr id="20" name="Line 14"/>
            <p:cNvSpPr>
              <a:spLocks noChangeShapeType="1"/>
            </p:cNvSpPr>
            <p:nvPr/>
          </p:nvSpPr>
          <p:spPr bwMode="auto">
            <a:xfrm>
              <a:off x="262733" y="4970351"/>
              <a:ext cx="3995318" cy="1191"/>
            </a:xfrm>
            <a:prstGeom prst="line">
              <a:avLst/>
            </a:prstGeom>
            <a:noFill/>
            <a:ln w="1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" name="ZoneTexte 20"/>
            <p:cNvSpPr txBox="1"/>
            <p:nvPr/>
          </p:nvSpPr>
          <p:spPr>
            <a:xfrm>
              <a:off x="275933" y="4627757"/>
              <a:ext cx="4173586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Le trèfle Alexandrie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Installation très rapide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Riche en protéines </a:t>
              </a:r>
              <a:r>
                <a:rPr lang="fr-FR" altLang="fr-FR" sz="1200" b="1" dirty="0">
                  <a:solidFill>
                    <a:schemeClr val="tx1"/>
                  </a:solidFill>
                  <a:sym typeface="Wingdings" panose="05000000000000000000" pitchFamily="2" charset="2"/>
                </a:rPr>
                <a:t></a:t>
              </a:r>
              <a:r>
                <a:rPr lang="fr-FR" altLang="fr-FR" sz="1200" b="1" dirty="0">
                  <a:solidFill>
                    <a:schemeClr val="tx1"/>
                  </a:solidFill>
                </a:rPr>
                <a:t> augmente la valeur alimentaire du mélange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Restitue de l’azote à la culture suivante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altLang="fr-FR" sz="1100" dirty="0">
                <a:solidFill>
                  <a:schemeClr val="tx1"/>
                </a:solidFill>
              </a:endParaRPr>
            </a:p>
            <a:p>
              <a:endParaRPr lang="fr-FR" alt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479951" y="3917511"/>
            <a:ext cx="4254503" cy="1646605"/>
            <a:chOff x="420337" y="3880751"/>
            <a:chExt cx="4254503" cy="1646605"/>
          </a:xfrm>
        </p:grpSpPr>
        <p:sp>
          <p:nvSpPr>
            <p:cNvPr id="6" name="ZoneTexte 5"/>
            <p:cNvSpPr txBox="1"/>
            <p:nvPr/>
          </p:nvSpPr>
          <p:spPr>
            <a:xfrm>
              <a:off x="420337" y="3880751"/>
              <a:ext cx="4254503" cy="16466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Le radis chinois </a:t>
              </a:r>
              <a:r>
                <a:rPr lang="fr-FR" altLang="fr-FR" b="1" dirty="0" err="1">
                  <a:solidFill>
                    <a:srgbClr val="52AE32"/>
                  </a:solidFill>
                </a:rPr>
                <a:t>Daikon</a:t>
              </a:r>
              <a:r>
                <a:rPr lang="fr-FR" altLang="fr-FR" b="1" dirty="0">
                  <a:solidFill>
                    <a:srgbClr val="52AE32"/>
                  </a:solidFill>
                </a:rPr>
                <a:t> « type hiver »</a:t>
              </a:r>
              <a:endParaRPr lang="fr-FR" altLang="fr-FR" sz="1100" b="1" dirty="0">
                <a:solidFill>
                  <a:srgbClr val="52AE32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Levée et couverture rapide du sol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Améliore la portance et la structure de votre sol par ses racines pivotantes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Protège de l’érosion et décompacte efficacement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Destruction par le gel à partir de -7°C</a:t>
              </a:r>
            </a:p>
          </p:txBody>
        </p:sp>
        <p:cxnSp>
          <p:nvCxnSpPr>
            <p:cNvPr id="22" name="Connecteur droit 21"/>
            <p:cNvCxnSpPr/>
            <p:nvPr/>
          </p:nvCxnSpPr>
          <p:spPr>
            <a:xfrm>
              <a:off x="420337" y="4536256"/>
              <a:ext cx="349981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Groupe 13"/>
          <p:cNvGrpSpPr/>
          <p:nvPr/>
        </p:nvGrpSpPr>
        <p:grpSpPr>
          <a:xfrm>
            <a:off x="479951" y="5709927"/>
            <a:ext cx="4192690" cy="1184940"/>
            <a:chOff x="235219" y="5707639"/>
            <a:chExt cx="4770879" cy="1184940"/>
          </a:xfrm>
        </p:grpSpPr>
        <p:sp>
          <p:nvSpPr>
            <p:cNvPr id="7" name="ZoneTexte 6"/>
            <p:cNvSpPr txBox="1"/>
            <p:nvPr/>
          </p:nvSpPr>
          <p:spPr>
            <a:xfrm>
              <a:off x="235219" y="5707639"/>
              <a:ext cx="4770879" cy="11849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La </a:t>
              </a:r>
              <a:r>
                <a:rPr lang="fr-FR" altLang="fr-FR" b="1" dirty="0" err="1">
                  <a:solidFill>
                    <a:srgbClr val="52AE32"/>
                  </a:solidFill>
                </a:rPr>
                <a:t>phacelie</a:t>
              </a:r>
              <a:endParaRPr lang="fr-FR" altLang="fr-FR" sz="1100" b="1" dirty="0">
                <a:solidFill>
                  <a:srgbClr val="52AE32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Excellente coupure parasitaire dans les rotations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Système racinaire fasciculé et pivotant qui structure le sol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Capacité de fixation d’azote et d’extraction de la potasse du sol</a:t>
              </a:r>
            </a:p>
          </p:txBody>
        </p:sp>
        <p:cxnSp>
          <p:nvCxnSpPr>
            <p:cNvPr id="23" name="Connecteur droit 22"/>
            <p:cNvCxnSpPr/>
            <p:nvPr/>
          </p:nvCxnSpPr>
          <p:spPr>
            <a:xfrm>
              <a:off x="235219" y="6048424"/>
              <a:ext cx="349981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94293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3143157" y="160858"/>
            <a:ext cx="2518155" cy="545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67493" tIns="33746" rIns="67493" bIns="33746"/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altLang="fr-FR" sz="3600" b="1" u="sng" dirty="0">
                <a:solidFill>
                  <a:schemeClr val="accent1">
                    <a:lumMod val="75000"/>
                  </a:schemeClr>
                </a:solidFill>
              </a:rPr>
              <a:t>Eco Sol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196758" y="900707"/>
            <a:ext cx="3888432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493" tIns="42925" rIns="67493" bIns="3374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Améliore la structure du sol 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Diminue le compactage et améliore la portance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Augmente la teneur en matières organiques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Concurrence les adventices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825795"/>
              </p:ext>
            </p:extLst>
          </p:nvPr>
        </p:nvGraphicFramePr>
        <p:xfrm>
          <a:off x="4436817" y="1578031"/>
          <a:ext cx="3005563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54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60%</a:t>
                      </a:r>
                    </a:p>
                  </a:txBody>
                  <a:tcPr>
                    <a:solidFill>
                      <a:srgbClr val="63B64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Moutarde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</a:t>
                      </a:r>
                    </a:p>
                  </a:txBody>
                  <a:tcPr>
                    <a:solidFill>
                      <a:srgbClr val="63B64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Navette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>
                    <a:solidFill>
                      <a:srgbClr val="63B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7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Radis fourrager </a:t>
                      </a:r>
                      <a:r>
                        <a:rPr lang="fr-F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Romesa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395461" y="2974407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schemeClr val="tx1"/>
                </a:solidFill>
              </a:rPr>
              <a:t>Implantation rapide, Restructure les sols et concurrence les adventices !</a:t>
            </a:r>
          </a:p>
        </p:txBody>
      </p:sp>
      <p:grpSp>
        <p:nvGrpSpPr>
          <p:cNvPr id="14" name="Groupe 13"/>
          <p:cNvGrpSpPr/>
          <p:nvPr/>
        </p:nvGrpSpPr>
        <p:grpSpPr>
          <a:xfrm>
            <a:off x="4859957" y="3815776"/>
            <a:ext cx="2643115" cy="3944921"/>
            <a:chOff x="4859957" y="3815776"/>
            <a:chExt cx="2643115" cy="3944921"/>
          </a:xfrm>
        </p:grpSpPr>
        <p:sp>
          <p:nvSpPr>
            <p:cNvPr id="10" name="Text Box 21"/>
            <p:cNvSpPr txBox="1">
              <a:spLocks noChangeArrowheads="1"/>
            </p:cNvSpPr>
            <p:nvPr/>
          </p:nvSpPr>
          <p:spPr bwMode="auto">
            <a:xfrm>
              <a:off x="5136673" y="3904595"/>
              <a:ext cx="2249417" cy="24119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67493" tIns="33746" rIns="67493" bIns="33746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5pPr>
              <a:lvl6pPr marL="25146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6pPr>
              <a:lvl7pPr marL="29718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7pPr>
              <a:lvl8pPr marL="34290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8pPr>
              <a:lvl9pPr marL="38862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9pPr>
            </a:lstStyle>
            <a:p>
              <a:r>
                <a:rPr lang="fr-FR" altLang="fr-FR" sz="1200" b="1" dirty="0">
                  <a:solidFill>
                    <a:srgbClr val="4FB14F"/>
                  </a:solidFill>
                </a:rPr>
                <a:t>Utilisation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100" b="1" dirty="0"/>
                <a:t>Printemps/automne</a:t>
              </a:r>
            </a:p>
            <a:p>
              <a:endParaRPr lang="fr-FR" altLang="fr-FR" sz="1200" dirty="0">
                <a:solidFill>
                  <a:srgbClr val="52AE32"/>
                </a:solidFill>
              </a:endParaRPr>
            </a:p>
            <a:p>
              <a:r>
                <a:rPr lang="fr-FR" altLang="fr-FR" sz="1200" b="1" dirty="0">
                  <a:solidFill>
                    <a:srgbClr val="4FB14F"/>
                  </a:solidFill>
                </a:rPr>
                <a:t>Les doses de semis</a:t>
              </a:r>
              <a:endParaRPr lang="fr-FR" altLang="fr-FR" sz="900" b="1" dirty="0"/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6 à 8 kg /ha en pur</a:t>
              </a:r>
            </a:p>
            <a:p>
              <a:endParaRPr lang="fr-FR" altLang="fr-FR" sz="1200" dirty="0"/>
            </a:p>
            <a:p>
              <a:r>
                <a:rPr lang="fr-FR" altLang="fr-FR" sz="1200" b="1" dirty="0">
                  <a:solidFill>
                    <a:srgbClr val="4FB14F"/>
                  </a:solidFill>
                </a:rPr>
                <a:t>Les conseils de culture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Profondeur de semis : 2-3 cm max du 1</a:t>
              </a:r>
              <a:r>
                <a:rPr lang="fr-FR" altLang="fr-FR" sz="1000" b="1" baseline="30000" dirty="0"/>
                <a:t>er</a:t>
              </a:r>
              <a:r>
                <a:rPr lang="fr-FR" altLang="fr-FR" sz="1000" b="1" dirty="0"/>
                <a:t> aout au 15 septembre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Faire un roulage après le semis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En période sèche, deux roulages : un post et un pré-semis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Modes de destruction : mécanique, </a:t>
              </a:r>
              <a:r>
                <a:rPr lang="fr-FR" altLang="fr-FR" sz="1000" b="1" dirty="0" err="1"/>
                <a:t>mulching</a:t>
              </a:r>
              <a:r>
                <a:rPr lang="fr-FR" altLang="fr-FR" sz="1000" b="1" dirty="0"/>
                <a:t> ou chimique</a:t>
              </a:r>
            </a:p>
            <a:p>
              <a:pPr marL="171450" indent="-171450">
                <a:buFontTx/>
                <a:buChar char="-"/>
              </a:pPr>
              <a:endParaRPr lang="fr-FR" altLang="fr-FR" sz="900" b="1" dirty="0"/>
            </a:p>
            <a:p>
              <a:pPr marL="171450" indent="-171450">
                <a:buFontTx/>
                <a:buChar char="-"/>
              </a:pPr>
              <a:endParaRPr lang="fr-FR" altLang="fr-FR" sz="900" b="1" dirty="0"/>
            </a:p>
          </p:txBody>
        </p:sp>
        <p:grpSp>
          <p:nvGrpSpPr>
            <p:cNvPr id="11" name="Groupe 10"/>
            <p:cNvGrpSpPr/>
            <p:nvPr/>
          </p:nvGrpSpPr>
          <p:grpSpPr>
            <a:xfrm>
              <a:off x="5019689" y="6802345"/>
              <a:ext cx="2483383" cy="958352"/>
              <a:chOff x="4994148" y="5687945"/>
              <a:chExt cx="2483383" cy="958352"/>
            </a:xfrm>
          </p:grpSpPr>
          <p:pic>
            <p:nvPicPr>
              <p:cNvPr id="12" name="Picture 19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94148" y="5811757"/>
                <a:ext cx="252386" cy="2178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13" name="Text Box 22"/>
              <p:cNvSpPr txBox="1">
                <a:spLocks noChangeArrowheads="1"/>
              </p:cNvSpPr>
              <p:nvPr/>
            </p:nvSpPr>
            <p:spPr bwMode="auto">
              <a:xfrm>
                <a:off x="5317964" y="5687945"/>
                <a:ext cx="2159567" cy="9583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67493" tIns="33746" rIns="67493" bIns="33746"/>
              <a:lstStyle>
                <a:lvl1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1pPr>
                <a:lvl2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2pPr>
                <a:lvl3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3pPr>
                <a:lvl4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4pPr>
                <a:lvl5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5pPr>
                <a:lvl6pPr marL="25146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6pPr>
                <a:lvl7pPr marL="29718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7pPr>
                <a:lvl8pPr marL="34290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8pPr>
                <a:lvl9pPr marL="38862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9pPr>
              </a:lstStyle>
              <a:p>
                <a:r>
                  <a:rPr lang="fr-FR" altLang="fr-FR" sz="1000" b="1" dirty="0"/>
                  <a:t>- En cas de désherbage de la culture précédente avec une </a:t>
                </a:r>
                <a:r>
                  <a:rPr lang="fr-FR" altLang="fr-FR" sz="1000" b="1" dirty="0" err="1"/>
                  <a:t>sulfonylurée</a:t>
                </a:r>
                <a:r>
                  <a:rPr lang="fr-FR" altLang="fr-FR" sz="1000" b="1" dirty="0"/>
                  <a:t> :</a:t>
                </a:r>
              </a:p>
              <a:p>
                <a:r>
                  <a:rPr lang="fr-FR" altLang="fr-FR" sz="1000" b="1" dirty="0"/>
                  <a:t>labour obligatoire</a:t>
                </a:r>
              </a:p>
            </p:txBody>
          </p:sp>
        </p:grpSp>
        <p:cxnSp>
          <p:nvCxnSpPr>
            <p:cNvPr id="15" name="Connecteur droit 14"/>
            <p:cNvCxnSpPr/>
            <p:nvPr/>
          </p:nvCxnSpPr>
          <p:spPr bwMode="auto">
            <a:xfrm>
              <a:off x="4859957" y="3815776"/>
              <a:ext cx="0" cy="3672000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9" name="ZoneTexte 18"/>
          <p:cNvSpPr txBox="1"/>
          <p:nvPr/>
        </p:nvSpPr>
        <p:spPr>
          <a:xfrm>
            <a:off x="4972490" y="2744178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1"/>
                </a:solidFill>
              </a:rPr>
              <a:t>Sacherie de 25 kg</a:t>
            </a:r>
          </a:p>
        </p:txBody>
      </p:sp>
      <p:grpSp>
        <p:nvGrpSpPr>
          <p:cNvPr id="25" name="Groupe 24"/>
          <p:cNvGrpSpPr/>
          <p:nvPr/>
        </p:nvGrpSpPr>
        <p:grpSpPr>
          <a:xfrm>
            <a:off x="534963" y="3815777"/>
            <a:ext cx="3687098" cy="1921936"/>
            <a:chOff x="149127" y="2829069"/>
            <a:chExt cx="3859608" cy="1921936"/>
          </a:xfrm>
        </p:grpSpPr>
        <p:sp>
          <p:nvSpPr>
            <p:cNvPr id="26" name="ZoneTexte 25"/>
            <p:cNvSpPr txBox="1"/>
            <p:nvPr/>
          </p:nvSpPr>
          <p:spPr>
            <a:xfrm>
              <a:off x="149127" y="2829069"/>
              <a:ext cx="3859608" cy="1921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b="1" i="0" u="none" strike="noStrike" kern="0" cap="none" spc="0" normalizeH="0" baseline="0" noProof="0" dirty="0">
                  <a:ln>
                    <a:noFill/>
                  </a:ln>
                  <a:solidFill>
                    <a:srgbClr val="52AE32"/>
                  </a:solidFill>
                  <a:effectLst/>
                  <a:uLnTx/>
                  <a:uFillTx/>
                  <a:cs typeface="Arial" panose="020B0604020202020204" pitchFamily="34" charset="0"/>
                </a:rPr>
                <a:t>La Moutarde Blanche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altLang="fr-FR" sz="600" b="1" i="0" u="none" strike="noStrike" kern="0" cap="none" spc="0" normalizeH="0" baseline="0" noProof="0" dirty="0">
                <a:ln>
                  <a:noFill/>
                </a:ln>
                <a:solidFill>
                  <a:srgbClr val="52AE32"/>
                </a:solidFill>
                <a:effectLst/>
                <a:uLnTx/>
                <a:uFillTx/>
                <a:cs typeface="Arial" panose="020B0604020202020204" pitchFamily="34" charset="0"/>
              </a:endParaRPr>
            </a:p>
            <a:p>
              <a:pPr marL="259232" marR="0" lvl="0" indent="-259232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r-FR" alt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Arial" panose="020B0604020202020204" pitchFamily="34" charset="0"/>
                </a:rPr>
                <a:t>Améliore la structure du sol par son système racinaire</a:t>
              </a:r>
            </a:p>
            <a:p>
              <a:pPr marL="259232" marR="0" lvl="0" indent="-259232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r-FR" alt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Arial" panose="020B0604020202020204" pitchFamily="34" charset="0"/>
                </a:rPr>
                <a:t>Lutte contre les adventices</a:t>
              </a:r>
            </a:p>
            <a:p>
              <a:pPr marL="259232" marR="0" lvl="0" indent="-259232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r-FR" alt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Arial" panose="020B0604020202020204" pitchFamily="34" charset="0"/>
                </a:rPr>
                <a:t>Véritable piège à nitrates</a:t>
              </a:r>
            </a:p>
            <a:p>
              <a:pPr marL="259232" marR="0" lvl="0" indent="-259232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r-FR" alt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Arial" panose="020B0604020202020204" pitchFamily="34" charset="0"/>
                </a:rPr>
                <a:t>Produit une quantité importante de matière organique</a:t>
              </a:r>
            </a:p>
            <a:p>
              <a:pPr marL="259232" marR="0" lvl="0" indent="-259232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r-FR" alt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Arial" panose="020B0604020202020204" pitchFamily="34" charset="0"/>
                </a:rPr>
                <a:t>Destruction facile par le gel ou mécanique.</a:t>
              </a:r>
            </a:p>
            <a:p>
              <a:pPr marL="259232" marR="0" lvl="0" indent="-259232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fr-FR" altLang="fr-FR" sz="1089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endParaRPr>
            </a:p>
          </p:txBody>
        </p:sp>
        <p:cxnSp>
          <p:nvCxnSpPr>
            <p:cNvPr id="27" name="Connecteur droit 26"/>
            <p:cNvCxnSpPr/>
            <p:nvPr/>
          </p:nvCxnSpPr>
          <p:spPr>
            <a:xfrm>
              <a:off x="149127" y="3189508"/>
              <a:ext cx="3525931" cy="0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</p:grpSp>
      <p:grpSp>
        <p:nvGrpSpPr>
          <p:cNvPr id="8" name="Groupe 7"/>
          <p:cNvGrpSpPr/>
          <p:nvPr/>
        </p:nvGrpSpPr>
        <p:grpSpPr>
          <a:xfrm>
            <a:off x="534963" y="5676026"/>
            <a:ext cx="4770879" cy="815608"/>
            <a:chOff x="534963" y="5676026"/>
            <a:chExt cx="4770879" cy="815608"/>
          </a:xfrm>
        </p:grpSpPr>
        <p:sp>
          <p:nvSpPr>
            <p:cNvPr id="7" name="ZoneTexte 6"/>
            <p:cNvSpPr txBox="1"/>
            <p:nvPr/>
          </p:nvSpPr>
          <p:spPr>
            <a:xfrm>
              <a:off x="534963" y="5676026"/>
              <a:ext cx="4770879" cy="8156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La navette</a:t>
              </a:r>
            </a:p>
            <a:p>
              <a:pPr marL="259232" indent="-259232" defTabSz="91440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fr-FR" altLang="fr-FR" sz="1200" b="1" kern="0" dirty="0">
                  <a:solidFill>
                    <a:prstClr val="black"/>
                  </a:solidFill>
                  <a:cs typeface="Arial" panose="020B0604020202020204" pitchFamily="34" charset="0"/>
                </a:rPr>
                <a:t>Couverture du sol très rapide </a:t>
              </a:r>
            </a:p>
            <a:p>
              <a:pPr marL="259232" indent="-259232" defTabSz="91440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fr-FR" altLang="fr-FR" sz="1200" b="1" kern="0" dirty="0">
                  <a:solidFill>
                    <a:prstClr val="black"/>
                  </a:solidFill>
                  <a:cs typeface="Arial" panose="020B0604020202020204" pitchFamily="34" charset="0"/>
                  <a:sym typeface="Wingdings" panose="05000000000000000000" pitchFamily="2" charset="2"/>
                </a:rPr>
                <a:t>Effet </a:t>
              </a:r>
              <a:r>
                <a:rPr lang="fr-FR" altLang="fr-FR" sz="1200" b="1" kern="0" dirty="0" err="1">
                  <a:solidFill>
                    <a:prstClr val="black"/>
                  </a:solidFill>
                  <a:cs typeface="Arial" panose="020B0604020202020204" pitchFamily="34" charset="0"/>
                  <a:sym typeface="Wingdings" panose="05000000000000000000" pitchFamily="2" charset="2"/>
                </a:rPr>
                <a:t>allélophatique</a:t>
              </a:r>
              <a:r>
                <a:rPr lang="fr-FR" altLang="fr-FR" sz="1200" b="1" kern="0" dirty="0">
                  <a:solidFill>
                    <a:prstClr val="black"/>
                  </a:solidFill>
                  <a:cs typeface="Arial" panose="020B0604020202020204" pitchFamily="34" charset="0"/>
                  <a:sym typeface="Wingdings" panose="05000000000000000000" pitchFamily="2" charset="2"/>
                </a:rPr>
                <a:t>  lutte contre les adventices</a:t>
              </a:r>
            </a:p>
          </p:txBody>
        </p:sp>
        <p:cxnSp>
          <p:nvCxnSpPr>
            <p:cNvPr id="28" name="Connecteur droit 27"/>
            <p:cNvCxnSpPr/>
            <p:nvPr/>
          </p:nvCxnSpPr>
          <p:spPr>
            <a:xfrm>
              <a:off x="534963" y="6048424"/>
              <a:ext cx="349981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e 8"/>
          <p:cNvGrpSpPr/>
          <p:nvPr/>
        </p:nvGrpSpPr>
        <p:grpSpPr>
          <a:xfrm>
            <a:off x="503999" y="6802345"/>
            <a:ext cx="4320243" cy="1184940"/>
            <a:chOff x="469223" y="6802345"/>
            <a:chExt cx="4320243" cy="1184940"/>
          </a:xfrm>
        </p:grpSpPr>
        <p:sp>
          <p:nvSpPr>
            <p:cNvPr id="6" name="ZoneTexte 5"/>
            <p:cNvSpPr txBox="1"/>
            <p:nvPr/>
          </p:nvSpPr>
          <p:spPr>
            <a:xfrm>
              <a:off x="534963" y="6802345"/>
              <a:ext cx="4254503" cy="11849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Le radis fourrager</a:t>
              </a:r>
              <a:endParaRPr lang="fr-FR" altLang="fr-FR" sz="1100" b="1" dirty="0">
                <a:solidFill>
                  <a:srgbClr val="52AE32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Piège les nitrates du sol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Améliore la structure et la fertilité du sol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Protège de l’érosion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Très bon engrais vert</a:t>
              </a:r>
            </a:p>
          </p:txBody>
        </p:sp>
        <p:cxnSp>
          <p:nvCxnSpPr>
            <p:cNvPr id="29" name="Connecteur droit 28"/>
            <p:cNvCxnSpPr/>
            <p:nvPr/>
          </p:nvCxnSpPr>
          <p:spPr>
            <a:xfrm>
              <a:off x="469223" y="7128544"/>
              <a:ext cx="349981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86197786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35603</TotalTime>
  <Words>1506</Words>
  <Application>Microsoft Office PowerPoint</Application>
  <PresentationFormat>Personnalisé</PresentationFormat>
  <Paragraphs>312</Paragraphs>
  <Slides>8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Century Gothic</vt:lpstr>
      <vt:lpstr>Times New Roman</vt:lpstr>
      <vt:lpstr>Wingdings</vt:lpstr>
      <vt:lpstr>Wingdings 3</vt:lpstr>
      <vt:lpstr>Brin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 G</dc:creator>
  <cp:lastModifiedBy>Severine</cp:lastModifiedBy>
  <cp:revision>185</cp:revision>
  <cp:lastPrinted>2015-04-24T13:56:00Z</cp:lastPrinted>
  <dcterms:created xsi:type="dcterms:W3CDTF">2014-01-08T11:22:37Z</dcterms:created>
  <dcterms:modified xsi:type="dcterms:W3CDTF">2019-03-28T10:18:52Z</dcterms:modified>
</cp:coreProperties>
</file>