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4" r:id="rId1"/>
  </p:sldMasterIdLst>
  <p:notesMasterIdLst>
    <p:notesMasterId r:id="rId3"/>
  </p:notesMasterIdLst>
  <p:sldIdLst>
    <p:sldId id="277" r:id="rId2"/>
  </p:sldIdLst>
  <p:sldSz cx="7559675" cy="10080625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5B6E4E"/>
    <a:srgbClr val="FDFDFD"/>
    <a:srgbClr val="4FB14F"/>
    <a:srgbClr val="7C240C"/>
    <a:srgbClr val="52AE32"/>
    <a:srgbClr val="42BE45"/>
    <a:srgbClr val="99CC00"/>
    <a:srgbClr val="63B646"/>
    <a:srgbClr val="38C846"/>
    <a:srgbClr val="CC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2664" y="-90"/>
      </p:cViewPr>
      <p:guideLst>
        <p:guide orient="horz" pos="2880"/>
        <p:guide pos="216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13326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001838" y="754063"/>
            <a:ext cx="2774950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4970"/>
            <a:ext cx="5420154" cy="44481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0" y="9428464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28464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F6C92DAF-0ACE-48AB-9789-C667F0A80F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38270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999" y="-12447"/>
            <a:ext cx="7581008" cy="10105518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4704" y="3534442"/>
            <a:ext cx="4817159" cy="2419912"/>
          </a:xfrm>
        </p:spPr>
        <p:txBody>
          <a:bodyPr anchor="b">
            <a:noAutofit/>
          </a:bodyPr>
          <a:lstStyle>
            <a:lvl1pPr algn="r">
              <a:defRPr sz="4464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04" y="5954352"/>
            <a:ext cx="4817159" cy="161234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726B-2358-46E8-88F3-9B2857751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9656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896055"/>
            <a:ext cx="5247884" cy="5002977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9" y="6571074"/>
            <a:ext cx="5247884" cy="2309169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175628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896056"/>
            <a:ext cx="5020092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10297" y="5338998"/>
            <a:ext cx="4480748" cy="56003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571074"/>
            <a:ext cx="5247885" cy="2309169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399075" y="1161782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242970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119444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2839843"/>
            <a:ext cx="5247885" cy="3815086"/>
          </a:xfrm>
        </p:spPr>
        <p:txBody>
          <a:bodyPr anchor="b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3719084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896056"/>
            <a:ext cx="5020092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5899032"/>
            <a:ext cx="5247886" cy="75589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399075" y="1161782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242970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108487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44" y="896056"/>
            <a:ext cx="5242718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5899032"/>
            <a:ext cx="5247886" cy="75589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4053062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B8FE-1722-40DE-BB0E-7218A276250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1614235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1660" y="896056"/>
            <a:ext cx="809219" cy="771914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77" y="896056"/>
            <a:ext cx="4294916" cy="771914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4015-601E-466F-9321-B66B42959064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30404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054A-77B3-42D3-A8B6-AA5473E1355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105054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3970027"/>
            <a:ext cx="5247885" cy="2684905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1264708"/>
          </a:xfrm>
        </p:spPr>
        <p:txBody>
          <a:bodyPr anchor="t"/>
          <a:lstStyle>
            <a:lvl1pPr marL="0" indent="0" algn="l">
              <a:buNone/>
              <a:defRPr sz="165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14B1C-45E3-4717-AE9E-5F78E69B6E2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124968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896055"/>
            <a:ext cx="5247884" cy="194145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979" y="3175866"/>
            <a:ext cx="2553051" cy="5704376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8811" y="3175868"/>
            <a:ext cx="2553052" cy="5704377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26D3-2FBE-4F64-8ADB-5E4D260F17F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490580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176445"/>
            <a:ext cx="255517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978" y="4023499"/>
            <a:ext cx="2555170" cy="485674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96691" y="3176445"/>
            <a:ext cx="255517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96691" y="4023499"/>
            <a:ext cx="2555170" cy="485674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7BB9-804C-40A0-B99E-7AE2D7083CBE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328167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6986-66ED-4AB2-85E3-688C2808839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2664742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1D07-4195-465A-A97F-346488B38C4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353821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2202809"/>
            <a:ext cx="2306744" cy="1879227"/>
          </a:xfrm>
        </p:spPr>
        <p:txBody>
          <a:bodyPr anchor="b">
            <a:normAutofit/>
          </a:bodyPr>
          <a:lstStyle>
            <a:lvl1pPr>
              <a:defRPr sz="1653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502" y="756893"/>
            <a:ext cx="2799359" cy="812335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4082035"/>
            <a:ext cx="2306744" cy="3798901"/>
          </a:xfrm>
        </p:spPr>
        <p:txBody>
          <a:bodyPr>
            <a:normAutofit/>
          </a:bodyPr>
          <a:lstStyle>
            <a:lvl1pPr marL="0" indent="0">
              <a:buNone/>
              <a:defRPr sz="1157"/>
            </a:lvl1pPr>
            <a:lvl2pPr marL="283475" indent="0">
              <a:buNone/>
              <a:defRPr sz="868"/>
            </a:lvl2pPr>
            <a:lvl3pPr marL="566951" indent="0">
              <a:buNone/>
              <a:defRPr sz="744"/>
            </a:lvl3pPr>
            <a:lvl4pPr marL="850426" indent="0">
              <a:buNone/>
              <a:defRPr sz="620"/>
            </a:lvl4pPr>
            <a:lvl5pPr marL="1133902" indent="0">
              <a:buNone/>
              <a:defRPr sz="620"/>
            </a:lvl5pPr>
            <a:lvl6pPr marL="1417377" indent="0">
              <a:buNone/>
              <a:defRPr sz="620"/>
            </a:lvl6pPr>
            <a:lvl7pPr marL="1700853" indent="0">
              <a:buNone/>
              <a:defRPr sz="620"/>
            </a:lvl7pPr>
            <a:lvl8pPr marL="1984328" indent="0">
              <a:buNone/>
              <a:defRPr sz="620"/>
            </a:lvl8pPr>
            <a:lvl9pPr marL="2267803" indent="0">
              <a:buNone/>
              <a:defRPr sz="62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9E64-D8BF-43DE-88A5-1056D06C3E6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104714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7056438"/>
            <a:ext cx="5247884" cy="833052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3978" y="896056"/>
            <a:ext cx="5247884" cy="5652849"/>
          </a:xfrm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7889490"/>
            <a:ext cx="5247884" cy="990753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14A8-3406-4D51-B678-88EB9053594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251768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000" y="-12447"/>
            <a:ext cx="7581009" cy="10105518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175868"/>
            <a:ext cx="5247884" cy="5704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68722" y="8880245"/>
            <a:ext cx="56559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3978" y="8880245"/>
            <a:ext cx="3821979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8047" y="8880245"/>
            <a:ext cx="423816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accent1"/>
                </a:solidFill>
              </a:defRPr>
            </a:lvl1pPr>
          </a:lstStyle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161231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77967" rtl="0" eaLnBrk="1" latinLnBrk="0" hangingPunct="1">
        <a:spcBef>
          <a:spcPct val="0"/>
        </a:spcBef>
        <a:buNone/>
        <a:defRPr sz="2976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882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78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34754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1272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Texte 26"/>
          <p:cNvSpPr txBox="1"/>
          <p:nvPr/>
        </p:nvSpPr>
        <p:spPr>
          <a:xfrm>
            <a:off x="3549948" y="2642144"/>
            <a:ext cx="4009727" cy="22703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089" b="1" dirty="0" smtClean="0">
                <a:solidFill>
                  <a:srgbClr val="4FB14F"/>
                </a:solidFill>
                <a:latin typeface="Century Gothic" panose="020B0502020202020204"/>
              </a:rPr>
              <a:t>Les doses de semis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25-30 kg/ha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fr-FR" sz="998" dirty="0" smtClean="0">
              <a:solidFill>
                <a:prstClr val="black"/>
              </a:solidFill>
              <a:latin typeface="Century Gothic" panose="020B0502020202020204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089" b="1" dirty="0" smtClean="0">
                <a:solidFill>
                  <a:srgbClr val="4FB14F"/>
                </a:solidFill>
                <a:latin typeface="Century Gothic" panose="020B0502020202020204"/>
              </a:rPr>
              <a:t>Les conseils de culture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Période de semis : 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Mi-juillet : récolte en automne et au printemps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Sept/</a:t>
            </a:r>
            <a:r>
              <a:rPr lang="fr-FR" sz="998" b="1" dirty="0" err="1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Oct</a:t>
            </a: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 : récolte au printemps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Récolte optimale des trèfles au stade bourgeonnement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Pour les semis estivaux, faire un </a:t>
            </a:r>
            <a:r>
              <a:rPr lang="fr-FR" sz="998" b="1" dirty="0" err="1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déprimage</a:t>
            </a: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 ou un ensilage avant l’hiver pour favoriser la repousse au printemps.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Dans le cas de coupes multiples, faucher 4 à 5 cm en dessus du plateau de tallage </a:t>
            </a:r>
            <a:r>
              <a:rPr lang="fr-FR" sz="998" b="1" dirty="0" err="1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afon</a:t>
            </a:r>
            <a:r>
              <a:rPr lang="fr-FR" sz="998" b="1" dirty="0" smtClean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 de favoriser la repousse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fr-FR" sz="998" b="1" dirty="0" smtClean="0">
              <a:solidFill>
                <a:prstClr val="black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1002182" lvl="1" indent="-259232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fr-FR" sz="998" b="1" dirty="0">
              <a:solidFill>
                <a:prstClr val="black"/>
              </a:solidFill>
              <a:latin typeface="Century Gothic" panose="020B0502020202020204"/>
              <a:cs typeface="Arial" panose="020B0604020202020204" pitchFamily="34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899517" y="431800"/>
            <a:ext cx="2939269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1228" tIns="30614" rIns="61228" bIns="30614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4000" b="1" u="sng" kern="0" dirty="0" smtClean="0">
                <a:ln/>
                <a:solidFill>
                  <a:schemeClr val="accent5">
                    <a:lumMod val="75000"/>
                  </a:schemeClr>
                </a:solidFill>
              </a:rPr>
              <a:t>QUICK </a:t>
            </a:r>
            <a:r>
              <a:rPr lang="fr-FR" altLang="fr-FR" sz="4000" b="1" u="sng" kern="0" dirty="0" smtClean="0">
                <a:ln/>
                <a:solidFill>
                  <a:schemeClr val="accent5">
                    <a:lumMod val="75000"/>
                  </a:schemeClr>
                </a:solidFill>
              </a:rPr>
              <a:t>UFL Sac 15 kg</a:t>
            </a:r>
            <a:endParaRPr kumimoji="0" lang="fr-FR" altLang="fr-FR" sz="4000" b="1" i="0" u="sng" strike="noStrike" kern="0" normalizeH="0" baseline="0" noProof="0" dirty="0">
              <a:ln/>
              <a:solidFill>
                <a:schemeClr val="accent5">
                  <a:lumMod val="75000"/>
                </a:schemeClr>
              </a:solidFill>
              <a:uLnTx/>
              <a:uFillTx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11218468"/>
              </p:ext>
            </p:extLst>
          </p:nvPr>
        </p:nvGraphicFramePr>
        <p:xfrm>
          <a:off x="683493" y="1295896"/>
          <a:ext cx="5908085" cy="1041336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845903"/>
                <a:gridCol w="3650498"/>
                <a:gridCol w="1411684"/>
              </a:tblGrid>
              <a:tr h="397710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 smtClean="0"/>
                        <a:t>% du poids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 smtClean="0"/>
                        <a:t>Espèces/Variétés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 smtClean="0"/>
                        <a:t>% de peuplement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</a:tr>
              <a:tr h="20743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/>
                        <a:t>65%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/>
                        <a:t>Ray Grass d’Italie MOWESTRA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74,5%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 marL="82953" marR="82953" marT="41476" marB="41476" anchor="ctr"/>
                </a:tc>
              </a:tr>
              <a:tr h="20743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/>
                        <a:t>35%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incarnat KARDINAL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Century Gothic" panose="020B0502020202020204"/>
                          <a:ea typeface="+mn-ea"/>
                          <a:cs typeface="+mn-cs"/>
                        </a:rPr>
                        <a:t>25,5%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 marL="82953" marR="82953" marT="41476" marB="41476" anchor="ctr"/>
                </a:tc>
              </a:tr>
            </a:tbl>
          </a:graphicData>
        </a:graphic>
      </p:graphicFrame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638" y="5084692"/>
            <a:ext cx="1903573" cy="3384129"/>
          </a:xfrm>
          <a:prstGeom prst="rect">
            <a:avLst/>
          </a:prstGeom>
          <a:solidFill>
            <a:srgbClr val="000000">
              <a:shade val="95000"/>
            </a:srgbClr>
          </a:solidFill>
          <a:ln w="28575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12" name="Rectangle à coins arrondis 11"/>
          <p:cNvSpPr/>
          <p:nvPr/>
        </p:nvSpPr>
        <p:spPr>
          <a:xfrm>
            <a:off x="5000275" y="5569325"/>
            <a:ext cx="2473770" cy="1440160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0" cap="none" spc="0" normalizeH="0" baseline="0" noProof="0" dirty="0" smtClean="0">
                <a:ln>
                  <a:noFill/>
                </a:ln>
                <a:solidFill>
                  <a:srgbClr val="7C240C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Trèfle incarnat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Rapidité d’implantation qui évite le développement des mauvaises herbes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Sécurise la production la première année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524634" y="2399744"/>
            <a:ext cx="2021707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633" b="1" dirty="0">
                <a:solidFill>
                  <a:prstClr val="black"/>
                </a:solidFill>
                <a:latin typeface="Century Gothic" panose="020B0502020202020204"/>
              </a:rPr>
              <a:t>Sacherie de </a:t>
            </a:r>
            <a:r>
              <a:rPr lang="fr-FR" sz="1633" b="1" dirty="0" smtClean="0">
                <a:solidFill>
                  <a:prstClr val="black"/>
                </a:solidFill>
                <a:latin typeface="Century Gothic" panose="020B0502020202020204"/>
              </a:rPr>
              <a:t>15 </a:t>
            </a:r>
            <a:r>
              <a:rPr lang="fr-FR" sz="1633" b="1" dirty="0">
                <a:solidFill>
                  <a:prstClr val="black"/>
                </a:solidFill>
                <a:latin typeface="Century Gothic" panose="020B0502020202020204"/>
              </a:rPr>
              <a:t>kg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09917" y="2694167"/>
            <a:ext cx="3236229" cy="1020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Rapide </a:t>
            </a:r>
            <a:r>
              <a:rPr lang="fr-FR" altLang="fr-FR" sz="1270" b="1" dirty="0">
                <a:solidFill>
                  <a:srgbClr val="4FB14F"/>
                </a:solidFill>
              </a:rPr>
              <a:t>et productif sur deux </a:t>
            </a:r>
            <a:r>
              <a:rPr lang="fr-FR" altLang="fr-FR" sz="1270" b="1" dirty="0" smtClean="0">
                <a:solidFill>
                  <a:srgbClr val="4FB14F"/>
                </a:solidFill>
              </a:rPr>
              <a:t>coupes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Apport de protéines par les trèfles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Restitution de l’azote pour les cultures suivantes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Améliore la structure du sol</a:t>
            </a:r>
            <a:endParaRPr lang="fr-FR" altLang="fr-FR" sz="1270" b="1" dirty="0">
              <a:solidFill>
                <a:srgbClr val="4FB14F"/>
              </a:solidFill>
            </a:endParaRPr>
          </a:p>
        </p:txBody>
      </p:sp>
      <p:grpSp>
        <p:nvGrpSpPr>
          <p:cNvPr id="21" name="Groupe 20"/>
          <p:cNvGrpSpPr/>
          <p:nvPr/>
        </p:nvGrpSpPr>
        <p:grpSpPr>
          <a:xfrm>
            <a:off x="4982670" y="8784728"/>
            <a:ext cx="2542104" cy="958352"/>
            <a:chOff x="4867647" y="6063500"/>
            <a:chExt cx="2542104" cy="958352"/>
          </a:xfrm>
        </p:grpSpPr>
        <p:pic>
          <p:nvPicPr>
            <p:cNvPr id="23" name="Picture 1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7647" y="6200082"/>
              <a:ext cx="252386" cy="2178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5250184" y="6063500"/>
              <a:ext cx="2159567" cy="958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100" b="1" dirty="0"/>
                <a:t>- Attention pour les parcelles ayant reçu dans l’année un désherbage à base de </a:t>
              </a:r>
              <a:r>
                <a:rPr lang="fr-FR" altLang="fr-FR" sz="1100" b="1" dirty="0" err="1"/>
                <a:t>sulfonylurée</a:t>
              </a:r>
              <a:r>
                <a:rPr lang="fr-FR" altLang="fr-FR" sz="1100" b="1" dirty="0"/>
                <a:t> :</a:t>
              </a:r>
            </a:p>
            <a:p>
              <a:r>
                <a:rPr lang="fr-FR" altLang="fr-FR" sz="1100" b="1" dirty="0"/>
                <a:t>labour </a:t>
              </a:r>
              <a:r>
                <a:rPr lang="fr-FR" altLang="fr-FR" sz="1100" b="1" dirty="0" smtClean="0"/>
                <a:t>obligatoire</a:t>
              </a:r>
              <a:endParaRPr lang="fr-FR" altLang="fr-FR" sz="1100" b="1" dirty="0"/>
            </a:p>
          </p:txBody>
        </p:sp>
      </p:grpSp>
      <p:cxnSp>
        <p:nvCxnSpPr>
          <p:cNvPr id="28" name="Connecteur droit 27"/>
          <p:cNvCxnSpPr/>
          <p:nvPr/>
        </p:nvCxnSpPr>
        <p:spPr>
          <a:xfrm>
            <a:off x="3425289" y="2604383"/>
            <a:ext cx="17096" cy="2003881"/>
          </a:xfrm>
          <a:prstGeom prst="line">
            <a:avLst/>
          </a:prstGeom>
          <a:noFill/>
          <a:ln w="22225" cap="rnd" cmpd="sng" algn="ctr">
            <a:solidFill>
              <a:sysClr val="windowText" lastClr="000000"/>
            </a:solidFill>
            <a:prstDash val="solid"/>
          </a:ln>
          <a:effectLst>
            <a:outerShdw blurRad="38100" dist="25400" dir="5400000" rotWithShape="0">
              <a:srgbClr val="000000">
                <a:alpha val="25000"/>
              </a:srgbClr>
            </a:outerShdw>
          </a:effectLst>
        </p:spPr>
      </p:cxnSp>
      <p:sp>
        <p:nvSpPr>
          <p:cNvPr id="30" name="Rectangle à coins arrondis 29"/>
          <p:cNvSpPr/>
          <p:nvPr/>
        </p:nvSpPr>
        <p:spPr>
          <a:xfrm>
            <a:off x="251445" y="4608264"/>
            <a:ext cx="2599464" cy="3236330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u="sng" kern="0" dirty="0">
                <a:solidFill>
                  <a:srgbClr val="7C240C"/>
                </a:solidFill>
                <a:latin typeface="Century Gothic" panose="020B0502020202020204"/>
              </a:rPr>
              <a:t>Le </a:t>
            </a:r>
            <a:r>
              <a:rPr lang="fr-FR" sz="1400" b="1" u="sng" kern="0" dirty="0" smtClean="0">
                <a:solidFill>
                  <a:srgbClr val="7C240C"/>
                </a:solidFill>
                <a:latin typeface="Century Gothic" panose="020B0502020202020204"/>
              </a:rPr>
              <a:t>RGI alternatif diploïde</a:t>
            </a:r>
            <a:endParaRPr lang="fr-FR" sz="1400" b="1" u="sng" kern="0" dirty="0">
              <a:solidFill>
                <a:srgbClr val="7C240C"/>
              </a:solidFill>
              <a:latin typeface="Century Gothic" panose="020B0502020202020204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Très grande première coupe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Haute qualité de fourrage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Conservation </a:t>
            </a: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très facile. Plus de matière sèche que les tétraploïdes. </a:t>
            </a:r>
            <a:endParaRPr lang="fr-FR" sz="1200" kern="0" dirty="0" smtClean="0">
              <a:solidFill>
                <a:sysClr val="windowText" lastClr="000000"/>
              </a:solidFill>
              <a:latin typeface="Century Gothic" panose="020B0502020202020204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smtClean="0">
                <a:solidFill>
                  <a:sysClr val="windowText" lastClr="000000"/>
                </a:solidFill>
                <a:latin typeface="Century Gothic" panose="020B0502020202020204"/>
              </a:rPr>
              <a:t>Port </a:t>
            </a: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de feuille dressé qui laisse mieux passer la lumière et favorise le développement des trèfles.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err="1">
                <a:solidFill>
                  <a:sysClr val="windowText" lastClr="000000"/>
                </a:solidFill>
                <a:latin typeface="Century Gothic" panose="020B0502020202020204"/>
              </a:rPr>
              <a:t>Préfanage</a:t>
            </a: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 plus rapide du diploïde car organes végétatifs plus fins.</a:t>
            </a:r>
          </a:p>
        </p:txBody>
      </p:sp>
      <p:pic>
        <p:nvPicPr>
          <p:cNvPr id="1026" name="Picture 2" descr="Adiel-logo-texte-blanc-B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496696"/>
            <a:ext cx="2723662" cy="158392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1987595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36099</TotalTime>
  <Words>219</Words>
  <Application>Microsoft Office PowerPoint</Application>
  <PresentationFormat>Personnalisé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Facette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 G</dc:creator>
  <cp:lastModifiedBy>Adiel-5</cp:lastModifiedBy>
  <cp:revision>226</cp:revision>
  <cp:lastPrinted>2017-03-02T09:22:26Z</cp:lastPrinted>
  <dcterms:created xsi:type="dcterms:W3CDTF">2014-01-08T11:22:37Z</dcterms:created>
  <dcterms:modified xsi:type="dcterms:W3CDTF">2018-04-17T16:35:26Z</dcterms:modified>
</cp:coreProperties>
</file>