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5" r:id="rId1"/>
  </p:sldMasterIdLst>
  <p:notesMasterIdLst>
    <p:notesMasterId r:id="rId3"/>
  </p:notesMasterIdLst>
  <p:sldIdLst>
    <p:sldId id="277" r:id="rId2"/>
  </p:sldIdLst>
  <p:sldSz cx="7559675" cy="10080625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5B6E4E"/>
    <a:srgbClr val="FDFDFD"/>
    <a:srgbClr val="4FB14F"/>
    <a:srgbClr val="7C240C"/>
    <a:srgbClr val="52AE32"/>
    <a:srgbClr val="42BE45"/>
    <a:srgbClr val="99CC00"/>
    <a:srgbClr val="63B646"/>
    <a:srgbClr val="38C846"/>
    <a:srgbClr val="CC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664" y="-90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001838" y="754063"/>
            <a:ext cx="2774950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20154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1" y="6855864"/>
            <a:ext cx="7565536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66976" y="2576162"/>
            <a:ext cx="6425724" cy="268957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66976" y="5308728"/>
            <a:ext cx="6425724" cy="176345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112" y="7280452"/>
            <a:ext cx="7562788" cy="2810592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2177417"/>
            <a:ext cx="6803708" cy="644711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58193" y="403696"/>
            <a:ext cx="1469499" cy="822084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403697"/>
            <a:ext cx="5228775" cy="8220839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14" y="1557678"/>
            <a:ext cx="6425724" cy="268816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43048" y="4309345"/>
            <a:ext cx="3779838" cy="21385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7" name="Chevron 6"/>
          <p:cNvSpPr/>
          <p:nvPr/>
        </p:nvSpPr>
        <p:spPr>
          <a:xfrm>
            <a:off x="3006574" y="441776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2852458" y="441776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4" y="2177416"/>
            <a:ext cx="3338856" cy="66527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5" y="2177416"/>
            <a:ext cx="3338856" cy="66527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01358"/>
            <a:ext cx="6803708" cy="1680104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7952493"/>
            <a:ext cx="3340169" cy="1120069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840211" y="7952493"/>
            <a:ext cx="3341481" cy="1120069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77984" y="2122979"/>
            <a:ext cx="3340169" cy="579402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0" y="2122979"/>
            <a:ext cx="3341481" cy="579402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968" y="7168444"/>
            <a:ext cx="6185454" cy="672042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653843" y="7871504"/>
            <a:ext cx="3285939" cy="1344083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55968" y="403225"/>
            <a:ext cx="6183814" cy="6720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561480" y="9419085"/>
            <a:ext cx="1587532" cy="537633"/>
          </a:xfrm>
        </p:spPr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43498" y="8001297"/>
            <a:ext cx="5921745" cy="952841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8992" y="279235"/>
            <a:ext cx="7181691" cy="645160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621164" y="9419085"/>
            <a:ext cx="1943393" cy="5367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992" y="7151279"/>
            <a:ext cx="6676251" cy="82707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12767" y="8738506"/>
            <a:ext cx="4084592" cy="13538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01560" y="8729796"/>
            <a:ext cx="3051029" cy="1372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4995" y="8512606"/>
            <a:ext cx="2812816" cy="1588776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7636" y="8507439"/>
            <a:ext cx="2815457" cy="159394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7162934" y="733254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7008817" y="7332545"/>
            <a:ext cx="151194" cy="336021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12767" y="8738506"/>
            <a:ext cx="4084592" cy="13538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01560" y="8729796"/>
            <a:ext cx="3051029" cy="1372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4995" y="8512606"/>
            <a:ext cx="2812816" cy="1588776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7636" y="8507439"/>
            <a:ext cx="2815457" cy="159394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377984" y="403693"/>
            <a:ext cx="6803708" cy="1680104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377984" y="2177416"/>
            <a:ext cx="6803708" cy="665274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5561480" y="9419085"/>
            <a:ext cx="1587532" cy="5376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621164" y="9419085"/>
            <a:ext cx="1943393" cy="5367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149012" y="9419085"/>
            <a:ext cx="302387" cy="5367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/>
          <p:cNvSpPr txBox="1"/>
          <p:nvPr/>
        </p:nvSpPr>
        <p:spPr>
          <a:xfrm>
            <a:off x="3549948" y="2905618"/>
            <a:ext cx="4009727" cy="22703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doses de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25-30 kg/ha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fr-FR" sz="998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conseils de culture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Période de semis :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Mi-juillet : récolte en automne et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Sept/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Oct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: récolte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Récolte optimale des trèfles au stade bourgeonnement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Pour les semis estivaux, faire un 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déprimage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ou un ensilage avant l’hiver pour favoriser la repousse au printemps.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Dans le cas de coupes multiples, faucher 4 à 5 cm en dessus du plateau de tallage 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afIn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de favoriser la repousse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-FR" sz="998" b="1" dirty="0" smtClean="0">
              <a:solidFill>
                <a:prstClr val="black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1002182" lvl="1" indent="-259232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-FR" sz="998" b="1" dirty="0">
              <a:solidFill>
                <a:prstClr val="black"/>
              </a:solidFill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67469" y="287784"/>
            <a:ext cx="2939269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1228" tIns="30614" rIns="61228" bIns="30614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4000" b="1" u="sng" kern="0" dirty="0" err="1" smtClean="0">
                <a:ln/>
                <a:solidFill>
                  <a:schemeClr val="accent5">
                    <a:lumMod val="75000"/>
                  </a:schemeClr>
                </a:solidFill>
              </a:rPr>
              <a:t>Rapido</a:t>
            </a:r>
            <a:r>
              <a:rPr lang="fr-FR" altLang="fr-FR" sz="4000" b="1" u="sng" kern="0" dirty="0" smtClean="0">
                <a:ln/>
                <a:solidFill>
                  <a:schemeClr val="accent5">
                    <a:lumMod val="75000"/>
                  </a:schemeClr>
                </a:solidFill>
              </a:rPr>
              <a:t> Protéine </a:t>
            </a:r>
            <a:r>
              <a:rPr lang="fr-FR" altLang="fr-FR" sz="4000" b="1" u="sng" kern="0" dirty="0" smtClean="0">
                <a:ln/>
                <a:solidFill>
                  <a:schemeClr val="accent5">
                    <a:lumMod val="75000"/>
                  </a:schemeClr>
                </a:solidFill>
              </a:rPr>
              <a:t>+ Sac 15 kg</a:t>
            </a:r>
            <a:endParaRPr kumimoji="0" lang="fr-FR" altLang="fr-FR" sz="4000" b="1" i="0" u="sng" strike="noStrike" kern="0" normalizeH="0" baseline="0" noProof="0" dirty="0">
              <a:ln/>
              <a:solidFill>
                <a:schemeClr val="accent5">
                  <a:lumMod val="75000"/>
                </a:schemeClr>
              </a:solidFill>
              <a:uLnTx/>
              <a:uFillTx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1103337"/>
              </p:ext>
            </p:extLst>
          </p:nvPr>
        </p:nvGraphicFramePr>
        <p:xfrm>
          <a:off x="683493" y="1151880"/>
          <a:ext cx="5908085" cy="1573000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845903"/>
                <a:gridCol w="3650498"/>
                <a:gridCol w="1411684"/>
              </a:tblGrid>
              <a:tr h="397710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% du poids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Espèces/Variétés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% de peuplement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50%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Ray Grass d’Italie MOWESTRA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40,4%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20%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incarnat KARDINAL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10,3%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15%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</a:t>
                      </a:r>
                      <a:r>
                        <a:rPr lang="fr-F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Balansa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38,6%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15%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</a:t>
                      </a:r>
                      <a:r>
                        <a:rPr lang="fr-F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d’Alexandrie AXI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10,8%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</a:tbl>
          </a:graphicData>
        </a:graphic>
      </p:graphicFrame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062" y="5256583"/>
            <a:ext cx="1903573" cy="3384129"/>
          </a:xfrm>
          <a:prstGeom prst="rect">
            <a:avLst/>
          </a:prstGeom>
          <a:solidFill>
            <a:srgbClr val="000000">
              <a:shade val="95000"/>
            </a:srgbClr>
          </a:solidFill>
          <a:ln w="28575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12" name="Rectangle à coins arrondis 11"/>
          <p:cNvSpPr/>
          <p:nvPr/>
        </p:nvSpPr>
        <p:spPr>
          <a:xfrm>
            <a:off x="5003973" y="6211552"/>
            <a:ext cx="2473770" cy="144016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 smtClean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incarnat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Rapidité d’implantation qui évite le développement des mauvaises herbes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Sécurise la production la première année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554811" y="2808064"/>
            <a:ext cx="202170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Sacherie de </a:t>
            </a:r>
            <a:r>
              <a:rPr lang="fr-FR" sz="1633" b="1" dirty="0" smtClean="0">
                <a:solidFill>
                  <a:prstClr val="black"/>
                </a:solidFill>
                <a:latin typeface="Century Gothic" panose="020B0502020202020204"/>
              </a:rPr>
              <a:t>15 </a:t>
            </a: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kg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87202" y="2948149"/>
            <a:ext cx="3236229" cy="10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Rapide </a:t>
            </a:r>
            <a:r>
              <a:rPr lang="fr-FR" altLang="fr-FR" sz="1270" b="1" dirty="0">
                <a:solidFill>
                  <a:srgbClr val="4FB14F"/>
                </a:solidFill>
              </a:rPr>
              <a:t>et productif sur deux </a:t>
            </a:r>
            <a:r>
              <a:rPr lang="fr-FR" altLang="fr-FR" sz="1270" b="1" dirty="0" smtClean="0">
                <a:solidFill>
                  <a:srgbClr val="4FB14F"/>
                </a:solidFill>
              </a:rPr>
              <a:t>coupes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Apport de protéines par les trèfles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Restitution de l’azote pour les cultures suivantes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Améliore la structure du sol</a:t>
            </a:r>
            <a:endParaRPr lang="fr-FR" altLang="fr-FR" sz="1270" b="1" dirty="0">
              <a:solidFill>
                <a:srgbClr val="4FB14F"/>
              </a:solidFill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5073168" y="4880930"/>
            <a:ext cx="2542104" cy="958352"/>
            <a:chOff x="4867647" y="6063500"/>
            <a:chExt cx="2542104" cy="958352"/>
          </a:xfrm>
        </p:grpSpPr>
        <p:pic>
          <p:nvPicPr>
            <p:cNvPr id="23" name="Picture 1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7647" y="6200082"/>
              <a:ext cx="252386" cy="2178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5250184" y="6063500"/>
              <a:ext cx="2159567" cy="95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100" b="1" dirty="0"/>
                <a:t>- Attention pour les parcelles ayant reçu dans l’année un désherbage à base de </a:t>
              </a:r>
              <a:r>
                <a:rPr lang="fr-FR" altLang="fr-FR" sz="1100" b="1" dirty="0" err="1"/>
                <a:t>sulfonylurée</a:t>
              </a:r>
              <a:r>
                <a:rPr lang="fr-FR" altLang="fr-FR" sz="1100" b="1" dirty="0"/>
                <a:t> :</a:t>
              </a:r>
            </a:p>
            <a:p>
              <a:r>
                <a:rPr lang="fr-FR" altLang="fr-FR" sz="1100" b="1" dirty="0"/>
                <a:t>labour </a:t>
              </a:r>
              <a:r>
                <a:rPr lang="fr-FR" altLang="fr-FR" sz="1100" b="1" dirty="0" smtClean="0"/>
                <a:t>obligatoire</a:t>
              </a:r>
              <a:endParaRPr lang="fr-FR" altLang="fr-FR" sz="1100" b="1" dirty="0"/>
            </a:p>
          </p:txBody>
        </p:sp>
      </p:grpSp>
      <p:cxnSp>
        <p:nvCxnSpPr>
          <p:cNvPr id="28" name="Connecteur droit 27"/>
          <p:cNvCxnSpPr/>
          <p:nvPr/>
        </p:nvCxnSpPr>
        <p:spPr>
          <a:xfrm>
            <a:off x="3398748" y="2885916"/>
            <a:ext cx="0" cy="1333764"/>
          </a:xfrm>
          <a:prstGeom prst="line">
            <a:avLst/>
          </a:prstGeom>
          <a:noFill/>
          <a:ln w="22225" cap="rnd" cmpd="sng" algn="ctr">
            <a:solidFill>
              <a:sysClr val="windowText" lastClr="000000"/>
            </a:solidFill>
            <a:prstDash val="soli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30" name="Rectangle à coins arrondis 29"/>
          <p:cNvSpPr/>
          <p:nvPr/>
        </p:nvSpPr>
        <p:spPr>
          <a:xfrm>
            <a:off x="179437" y="4248224"/>
            <a:ext cx="2599464" cy="323633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Le </a:t>
            </a: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RGI alternatif diploïde</a:t>
            </a: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Très grande première coupe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Haute qualité de fourrage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Conservation 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très facile. Plus de matière sèche que les tétraploïdes. </a:t>
            </a:r>
            <a:endParaRPr lang="fr-FR" sz="1200" kern="0" dirty="0" smtClean="0">
              <a:solidFill>
                <a:sysClr val="windowText" lastClr="000000"/>
              </a:solidFill>
              <a:latin typeface="Century Gothic" panose="020B0502020202020204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Port 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de feuille dressé qui laisse mieux passer la lumière et favorise le développement des trèfles.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err="1">
                <a:solidFill>
                  <a:sysClr val="windowText" lastClr="000000"/>
                </a:solidFill>
                <a:latin typeface="Century Gothic" panose="020B0502020202020204"/>
              </a:rPr>
              <a:t>Préfanage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 plus rapide du diploïde car organes végétatifs plus fins.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4978475" y="7920632"/>
            <a:ext cx="2473770" cy="144016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 smtClean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</a:t>
            </a:r>
            <a:r>
              <a:rPr kumimoji="0" lang="fr-FR" sz="14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balansa</a:t>
            </a:r>
            <a:endParaRPr kumimoji="0" lang="fr-FR" sz="1400" b="1" i="0" u="sng" strike="noStrike" kern="0" cap="none" spc="0" normalizeH="0" baseline="0" noProof="0" dirty="0" smtClean="0">
              <a:ln>
                <a:noFill/>
              </a:ln>
              <a:solidFill>
                <a:srgbClr val="7C240C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Forte capacité de ramification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Floraison précoce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</a:t>
            </a: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multicoupes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Résistant au froid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51445" y="7560592"/>
            <a:ext cx="2473770" cy="144016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 smtClean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d’Alexandrie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 plus rapide d’installation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Restitution azotée pour la culture suivante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026" name="Picture 2" descr="Adiel-logo-texte-blanc-B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489950"/>
            <a:ext cx="2735262" cy="15906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98759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36082</TotalTime>
  <Words>258</Words>
  <Application>Microsoft Office PowerPoint</Application>
  <PresentationFormat>Personnalisé</PresentationFormat>
  <Paragraphs>50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Rotonde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Adiel-5</cp:lastModifiedBy>
  <cp:revision>226</cp:revision>
  <cp:lastPrinted>2017-03-02T09:22:26Z</cp:lastPrinted>
  <dcterms:created xsi:type="dcterms:W3CDTF">2014-01-08T11:22:37Z</dcterms:created>
  <dcterms:modified xsi:type="dcterms:W3CDTF">2018-04-17T15:05:42Z</dcterms:modified>
</cp:coreProperties>
</file>