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4" r:id="rId1"/>
  </p:sldMasterIdLst>
  <p:notesMasterIdLst>
    <p:notesMasterId r:id="rId3"/>
  </p:notesMasterIdLst>
  <p:sldIdLst>
    <p:sldId id="277" r:id="rId2"/>
  </p:sldIdLst>
  <p:sldSz cx="7559675" cy="10080625"/>
  <p:notesSz cx="6669088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90" userDrawn="1">
          <p15:clr>
            <a:srgbClr val="A4A3A4"/>
          </p15:clr>
        </p15:guide>
        <p15:guide id="2" pos="1923" userDrawn="1">
          <p15:clr>
            <a:srgbClr val="A4A3A4"/>
          </p15:clr>
        </p15:guide>
        <p15:guide id="3" orient="horz" pos="2674" userDrawn="1">
          <p15:clr>
            <a:srgbClr val="A4A3A4"/>
          </p15:clr>
        </p15:guide>
        <p15:guide id="4" pos="19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B6E4E"/>
    <a:srgbClr val="FDFDFD"/>
    <a:srgbClr val="4FB14F"/>
    <a:srgbClr val="7C240C"/>
    <a:srgbClr val="52AE32"/>
    <a:srgbClr val="42BE45"/>
    <a:srgbClr val="99CC00"/>
    <a:srgbClr val="63B646"/>
    <a:srgbClr val="38C846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036" y="78"/>
      </p:cViewPr>
      <p:guideLst>
        <p:guide orient="horz" pos="2880"/>
        <p:guide pos="216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90"/>
        <p:guide pos="1923"/>
        <p:guide orient="horz" pos="2674"/>
        <p:guide pos="19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1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4" tIns="41582" rIns="83164" bIns="41582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13326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938338" y="754063"/>
            <a:ext cx="2774950" cy="370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66630" y="4714971"/>
            <a:ext cx="5317624" cy="44481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876587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7156" algn="l"/>
                <a:tab pos="815756" algn="l"/>
                <a:tab pos="1224355" algn="l"/>
                <a:tab pos="1632956" algn="l"/>
                <a:tab pos="2041555" algn="l"/>
                <a:tab pos="2450156" algn="l"/>
                <a:tab pos="2858755" algn="l"/>
                <a:tab pos="3267355" algn="l"/>
                <a:tab pos="3675955" algn="l"/>
                <a:tab pos="4084555" algn="l"/>
                <a:tab pos="4493155" algn="l"/>
                <a:tab pos="4901755" algn="l"/>
                <a:tab pos="5310353" algn="l"/>
                <a:tab pos="5718954" algn="l"/>
                <a:tab pos="6127553" algn="l"/>
                <a:tab pos="6536154" algn="l"/>
                <a:tab pos="6944753" algn="l"/>
                <a:tab pos="7353354" algn="l"/>
                <a:tab pos="7761953" algn="l"/>
                <a:tab pos="8170553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3774296" y="0"/>
            <a:ext cx="2876587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7156" algn="l"/>
                <a:tab pos="815756" algn="l"/>
                <a:tab pos="1224355" algn="l"/>
                <a:tab pos="1632956" algn="l"/>
                <a:tab pos="2041555" algn="l"/>
                <a:tab pos="2450156" algn="l"/>
                <a:tab pos="2858755" algn="l"/>
                <a:tab pos="3267355" algn="l"/>
                <a:tab pos="3675955" algn="l"/>
                <a:tab pos="4084555" algn="l"/>
                <a:tab pos="4493155" algn="l"/>
                <a:tab pos="4901755" algn="l"/>
                <a:tab pos="5310353" algn="l"/>
                <a:tab pos="5718954" algn="l"/>
                <a:tab pos="6127553" algn="l"/>
                <a:tab pos="6536154" algn="l"/>
                <a:tab pos="6944753" algn="l"/>
                <a:tab pos="7353354" algn="l"/>
                <a:tab pos="7761953" algn="l"/>
                <a:tab pos="8170553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1" y="9428464"/>
            <a:ext cx="2876587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7156" algn="l"/>
                <a:tab pos="815756" algn="l"/>
                <a:tab pos="1224355" algn="l"/>
                <a:tab pos="1632956" algn="l"/>
                <a:tab pos="2041555" algn="l"/>
                <a:tab pos="2450156" algn="l"/>
                <a:tab pos="2858755" algn="l"/>
                <a:tab pos="3267355" algn="l"/>
                <a:tab pos="3675955" algn="l"/>
                <a:tab pos="4084555" algn="l"/>
                <a:tab pos="4493155" algn="l"/>
                <a:tab pos="4901755" algn="l"/>
                <a:tab pos="5310353" algn="l"/>
                <a:tab pos="5718954" algn="l"/>
                <a:tab pos="6127553" algn="l"/>
                <a:tab pos="6536154" algn="l"/>
                <a:tab pos="6944753" algn="l"/>
                <a:tab pos="7353354" algn="l"/>
                <a:tab pos="7761953" algn="l"/>
                <a:tab pos="8170553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3774296" y="9428464"/>
            <a:ext cx="2876587" cy="4775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07156" algn="l"/>
                <a:tab pos="815756" algn="l"/>
                <a:tab pos="1224355" algn="l"/>
                <a:tab pos="1632956" algn="l"/>
                <a:tab pos="2041555" algn="l"/>
                <a:tab pos="2450156" algn="l"/>
                <a:tab pos="2858755" algn="l"/>
                <a:tab pos="3267355" algn="l"/>
                <a:tab pos="3675955" algn="l"/>
                <a:tab pos="4084555" algn="l"/>
                <a:tab pos="4493155" algn="l"/>
                <a:tab pos="4901755" algn="l"/>
                <a:tab pos="5310353" algn="l"/>
                <a:tab pos="5718954" algn="l"/>
                <a:tab pos="6127553" algn="l"/>
                <a:tab pos="6536154" algn="l"/>
                <a:tab pos="6944753" algn="l"/>
                <a:tab pos="7353354" algn="l"/>
                <a:tab pos="7761953" algn="l"/>
                <a:tab pos="8170553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F6C92DAF-0ACE-48AB-9789-C667F0A80F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70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999" y="-12447"/>
            <a:ext cx="7581008" cy="10105518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4704" y="3534442"/>
            <a:ext cx="4817159" cy="2419912"/>
          </a:xfrm>
        </p:spPr>
        <p:txBody>
          <a:bodyPr anchor="b">
            <a:noAutofit/>
          </a:bodyPr>
          <a:lstStyle>
            <a:lvl1pPr algn="r">
              <a:defRPr sz="4464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04" y="5954352"/>
            <a:ext cx="4817159" cy="161234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726B-2358-46E8-88F3-9B2857751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656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896055"/>
            <a:ext cx="5247884" cy="5002977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9" y="6571074"/>
            <a:ext cx="5247884" cy="2309169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5628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896056"/>
            <a:ext cx="5020092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10297" y="5338998"/>
            <a:ext cx="4480748" cy="56003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571074"/>
            <a:ext cx="5247885" cy="2309169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399075" y="1161782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242970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9444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2839843"/>
            <a:ext cx="5247885" cy="3815086"/>
          </a:xfrm>
        </p:spPr>
        <p:txBody>
          <a:bodyPr anchor="b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19084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625" y="896056"/>
            <a:ext cx="5020092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5899032"/>
            <a:ext cx="5247886" cy="75589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24" name="TextBox 23"/>
          <p:cNvSpPr txBox="1"/>
          <p:nvPr/>
        </p:nvSpPr>
        <p:spPr>
          <a:xfrm>
            <a:off x="399075" y="1161782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78567" y="4242970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8487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44" y="896056"/>
            <a:ext cx="5242718" cy="4442942"/>
          </a:xfrm>
        </p:spPr>
        <p:txBody>
          <a:bodyPr anchor="ctr">
            <a:normAutofit/>
          </a:bodyPr>
          <a:lstStyle>
            <a:lvl1pPr algn="l">
              <a:defRPr sz="363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3976" y="5899032"/>
            <a:ext cx="5247886" cy="755897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2225313"/>
          </a:xfrm>
        </p:spPr>
        <p:txBody>
          <a:bodyPr anchor="t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530627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B8FE-1722-40DE-BB0E-7218A276250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142359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1660" y="896056"/>
            <a:ext cx="809219" cy="771914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977" y="896056"/>
            <a:ext cx="4294916" cy="771914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4015-601E-466F-9321-B66B42959064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404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054A-77B3-42D3-A8B6-AA5473E1355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50542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7" y="3970027"/>
            <a:ext cx="5247885" cy="2684905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7" y="6654930"/>
            <a:ext cx="5247885" cy="1264708"/>
          </a:xfrm>
        </p:spPr>
        <p:txBody>
          <a:bodyPr anchor="t"/>
          <a:lstStyle>
            <a:lvl1pPr marL="0" indent="0" algn="l">
              <a:buNone/>
              <a:defRPr sz="165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14B1C-45E3-4717-AE9E-5F78E69B6E2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4968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9" y="896055"/>
            <a:ext cx="5247884" cy="194145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979" y="3175866"/>
            <a:ext cx="2553051" cy="5704376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8811" y="3175868"/>
            <a:ext cx="2553052" cy="5704377"/>
          </a:xfrm>
        </p:spPr>
        <p:txBody>
          <a:bodyPr>
            <a:normAutofit/>
          </a:bodyPr>
          <a:lstStyle>
            <a:lvl1pPr>
              <a:defRPr sz="1488"/>
            </a:lvl1pPr>
            <a:lvl2pPr>
              <a:defRPr sz="1323"/>
            </a:lvl2pPr>
            <a:lvl3pPr>
              <a:defRPr sz="1157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926D3-2FBE-4F64-8ADB-5E4D260F17F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90580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176445"/>
            <a:ext cx="255517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978" y="4023499"/>
            <a:ext cx="2555170" cy="485674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96691" y="3176445"/>
            <a:ext cx="255517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96691" y="4023499"/>
            <a:ext cx="2555170" cy="485674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7BB9-804C-40A0-B99E-7AE2D7083CBE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8167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6986-66ED-4AB2-85E3-688C2808839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64742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1D07-4195-465A-A97F-346488B38C4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3821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2202809"/>
            <a:ext cx="2306744" cy="1879227"/>
          </a:xfrm>
        </p:spPr>
        <p:txBody>
          <a:bodyPr anchor="b">
            <a:normAutofit/>
          </a:bodyPr>
          <a:lstStyle>
            <a:lvl1pPr>
              <a:defRPr sz="165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502" y="756893"/>
            <a:ext cx="2799359" cy="8123351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4082035"/>
            <a:ext cx="2306744" cy="3798901"/>
          </a:xfrm>
        </p:spPr>
        <p:txBody>
          <a:bodyPr>
            <a:normAutofit/>
          </a:bodyPr>
          <a:lstStyle>
            <a:lvl1pPr marL="0" indent="0">
              <a:buNone/>
              <a:defRPr sz="1157"/>
            </a:lvl1pPr>
            <a:lvl2pPr marL="283475" indent="0">
              <a:buNone/>
              <a:defRPr sz="868"/>
            </a:lvl2pPr>
            <a:lvl3pPr marL="566951" indent="0">
              <a:buNone/>
              <a:defRPr sz="744"/>
            </a:lvl3pPr>
            <a:lvl4pPr marL="850426" indent="0">
              <a:buNone/>
              <a:defRPr sz="620"/>
            </a:lvl4pPr>
            <a:lvl5pPr marL="1133902" indent="0">
              <a:buNone/>
              <a:defRPr sz="620"/>
            </a:lvl5pPr>
            <a:lvl6pPr marL="1417377" indent="0">
              <a:buNone/>
              <a:defRPr sz="620"/>
            </a:lvl6pPr>
            <a:lvl7pPr marL="1700853" indent="0">
              <a:buNone/>
              <a:defRPr sz="620"/>
            </a:lvl7pPr>
            <a:lvl8pPr marL="1984328" indent="0">
              <a:buNone/>
              <a:defRPr sz="620"/>
            </a:lvl8pPr>
            <a:lvl9pPr marL="2267803" indent="0">
              <a:buNone/>
              <a:defRPr sz="62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9E64-D8BF-43DE-88A5-1056D06C3E6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4714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978" y="7056438"/>
            <a:ext cx="5247884" cy="833052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3978" y="896056"/>
            <a:ext cx="5247884" cy="5652849"/>
          </a:xfrm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978" y="7889490"/>
            <a:ext cx="5247884" cy="990753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714A8-3406-4D51-B678-88EB9053594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1768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000" y="-12447"/>
            <a:ext cx="7581009" cy="10105518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3978" y="896055"/>
            <a:ext cx="5247884" cy="19414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978" y="3175868"/>
            <a:ext cx="5247884" cy="5704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68722" y="8880245"/>
            <a:ext cx="56559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3978" y="8880245"/>
            <a:ext cx="3821979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8047" y="8880245"/>
            <a:ext cx="423816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accent1"/>
                </a:solidFill>
              </a:defRPr>
            </a:lvl1pPr>
          </a:lstStyle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1231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377967" rtl="0" eaLnBrk="1" latinLnBrk="0" hangingPunct="1">
        <a:spcBef>
          <a:spcPct val="0"/>
        </a:spcBef>
        <a:buNone/>
        <a:defRPr sz="2976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882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78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34754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1272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Texte 26"/>
          <p:cNvSpPr txBox="1"/>
          <p:nvPr/>
        </p:nvSpPr>
        <p:spPr>
          <a:xfrm>
            <a:off x="3549948" y="2880065"/>
            <a:ext cx="4009727" cy="13489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089" b="1" dirty="0">
                <a:solidFill>
                  <a:srgbClr val="4FB14F"/>
                </a:solidFill>
                <a:latin typeface="Century Gothic" panose="020B0502020202020204"/>
              </a:rPr>
              <a:t>Les doses de semis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25-30 kg/ha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fr-FR" sz="998" dirty="0">
              <a:solidFill>
                <a:prstClr val="black"/>
              </a:solidFill>
              <a:latin typeface="Century Gothic" panose="020B0502020202020204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089" b="1" dirty="0">
                <a:solidFill>
                  <a:srgbClr val="4FB14F"/>
                </a:solidFill>
                <a:latin typeface="Century Gothic" panose="020B0502020202020204"/>
              </a:rPr>
              <a:t>Les conseils de culture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Période de semis : 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Mi-juillet : récolte en automne et au printemps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Sept/</a:t>
            </a:r>
            <a:r>
              <a:rPr lang="fr-FR" sz="998" b="1" dirty="0" err="1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Oct</a:t>
            </a: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 : récolte au printemps</a:t>
            </a:r>
          </a:p>
          <a:p>
            <a:pPr marL="171450" indent="-171450" defTabSz="9144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r-FR" sz="998" b="1" dirty="0">
                <a:solidFill>
                  <a:prstClr val="black"/>
                </a:solidFill>
                <a:latin typeface="Century Gothic" panose="020B0502020202020204"/>
                <a:cs typeface="Arial" panose="020B0604020202020204" pitchFamily="34" charset="0"/>
              </a:rPr>
              <a:t>Récolte optimale des trèfles au stade bourgeonnement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810651" y="155362"/>
            <a:ext cx="2939269" cy="489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1228" tIns="30614" rIns="61228" bIns="30614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4000" b="1" u="sng" kern="0" dirty="0" err="1">
                <a:ln/>
                <a:solidFill>
                  <a:schemeClr val="accent5">
                    <a:lumMod val="75000"/>
                  </a:schemeClr>
                </a:solidFill>
              </a:rPr>
              <a:t>Rapido</a:t>
            </a:r>
            <a:r>
              <a:rPr lang="fr-FR" altLang="fr-FR" sz="4000" b="1" u="sng" kern="0" dirty="0">
                <a:ln/>
                <a:solidFill>
                  <a:schemeClr val="accent5">
                    <a:lumMod val="75000"/>
                  </a:schemeClr>
                </a:solidFill>
              </a:rPr>
              <a:t> Energie</a:t>
            </a:r>
            <a:endParaRPr kumimoji="0" lang="fr-FR" altLang="fr-FR" sz="4000" b="1" i="0" u="sng" strike="noStrike" kern="0" normalizeH="0" baseline="0" noProof="0" dirty="0">
              <a:ln/>
              <a:solidFill>
                <a:schemeClr val="accent5">
                  <a:lumMod val="75000"/>
                </a:schemeClr>
              </a:solidFill>
              <a:uLnTx/>
              <a:uFillTx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65577"/>
              </p:ext>
            </p:extLst>
          </p:nvPr>
        </p:nvGraphicFramePr>
        <p:xfrm>
          <a:off x="1287652" y="961050"/>
          <a:ext cx="4496401" cy="1649440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1253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2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280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/>
                        <a:t>% du poids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400" b="1" dirty="0"/>
                        <a:t>Espèces/Variétés</a:t>
                      </a:r>
                      <a:endParaRPr lang="fr-F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39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/>
                        <a:t>25%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/>
                        <a:t>Ray Grass d’Italie </a:t>
                      </a:r>
                      <a:r>
                        <a:rPr lang="fr-FR" sz="1200" dirty="0" err="1"/>
                        <a:t>alt</a:t>
                      </a:r>
                      <a:r>
                        <a:rPr lang="fr-FR" sz="1200" dirty="0"/>
                        <a:t> diploïde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395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marL="0" marR="0" lvl="0" indent="0" algn="ctr" defTabSz="3779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Ray Grass d’Italie non </a:t>
                      </a:r>
                      <a:r>
                        <a:rPr lang="fr-FR" sz="1200" dirty="0" err="1"/>
                        <a:t>alt</a:t>
                      </a:r>
                      <a:r>
                        <a:rPr lang="fr-FR" sz="1200" dirty="0"/>
                        <a:t> diploïde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39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/>
                        <a:t>20%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incarnat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39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/>
                        <a:t>30%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</a:t>
                      </a:r>
                      <a:r>
                        <a:rPr lang="fr-FR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Squarrosum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395"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/>
                        <a:t>10%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>
                      <a:lvl1pPr marL="0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1pPr>
                      <a:lvl2pPr marL="377967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2pPr>
                      <a:lvl3pPr marL="755934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3pPr>
                      <a:lvl4pPr marL="1133902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4pPr>
                      <a:lvl5pPr marL="1511869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5pPr>
                      <a:lvl6pPr marL="1889836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6pPr>
                      <a:lvl7pPr marL="2267803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7pPr>
                      <a:lvl8pPr marL="2645771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8pPr>
                      <a:lvl9pPr marL="3023738" algn="l" defTabSz="377967" rtl="0" eaLnBrk="1" latinLnBrk="0" hangingPunct="1">
                        <a:defRPr sz="1488" kern="1200">
                          <a:solidFill>
                            <a:schemeClr val="dk1"/>
                          </a:solidFill>
                          <a:latin typeface="Century Gothic" panose="020B0502020202020204"/>
                        </a:defRPr>
                      </a:lvl9pPr>
                    </a:lstStyle>
                    <a:p>
                      <a:pPr algn="ctr"/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</a:t>
                      </a:r>
                      <a:r>
                        <a:rPr lang="fr-FR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2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Balansa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125" y="4462357"/>
            <a:ext cx="1903573" cy="3384129"/>
          </a:xfrm>
          <a:prstGeom prst="rect">
            <a:avLst/>
          </a:prstGeom>
          <a:solidFill>
            <a:srgbClr val="000000">
              <a:shade val="95000"/>
            </a:srgbClr>
          </a:solidFill>
          <a:ln w="28575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12" name="Rectangle à coins arrondis 11"/>
          <p:cNvSpPr/>
          <p:nvPr/>
        </p:nvSpPr>
        <p:spPr>
          <a:xfrm>
            <a:off x="5082630" y="4530003"/>
            <a:ext cx="2473770" cy="1440160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0" cap="none" spc="0" normalizeH="0" baseline="0" noProof="0" dirty="0">
                <a:ln>
                  <a:noFill/>
                </a:ln>
                <a:solidFill>
                  <a:srgbClr val="7C240C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Trèfle incarnat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Rapidité d’implantation qui évite le développement des mauvaises herbes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Sécurise la production la première année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953132" y="2592040"/>
            <a:ext cx="2021707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633" b="1" dirty="0">
                <a:solidFill>
                  <a:prstClr val="black"/>
                </a:solidFill>
                <a:latin typeface="Century Gothic" panose="020B0502020202020204"/>
              </a:rPr>
              <a:t>Sacherie de 15 kg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187202" y="2922596"/>
            <a:ext cx="3236229" cy="1020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>
                <a:solidFill>
                  <a:srgbClr val="4FB14F"/>
                </a:solidFill>
              </a:rPr>
              <a:t>Rapide et productif sur deux coupes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>
                <a:solidFill>
                  <a:srgbClr val="4FB14F"/>
                </a:solidFill>
              </a:rPr>
              <a:t>Apport de protéines par les trèfles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>
                <a:solidFill>
                  <a:srgbClr val="4FB14F"/>
                </a:solidFill>
              </a:rPr>
              <a:t>Restitution de l’azote pour les cultures suivantes</a:t>
            </a:r>
          </a:p>
          <a:p>
            <a:pPr marL="155539" indent="-155539" defTabSz="914400">
              <a:spcBef>
                <a:spcPts val="544"/>
              </a:spcBef>
              <a:buFont typeface="Wingdings" panose="05000000000000000000" pitchFamily="2" charset="2"/>
              <a:buChar char="Ø"/>
            </a:pPr>
            <a:r>
              <a:rPr lang="fr-FR" altLang="fr-FR" sz="1270" b="1" dirty="0">
                <a:solidFill>
                  <a:srgbClr val="4FB14F"/>
                </a:solidFill>
              </a:rPr>
              <a:t>Améliore la structure du sol</a:t>
            </a:r>
          </a:p>
        </p:txBody>
      </p:sp>
      <p:cxnSp>
        <p:nvCxnSpPr>
          <p:cNvPr id="28" name="Connecteur droit 27"/>
          <p:cNvCxnSpPr/>
          <p:nvPr/>
        </p:nvCxnSpPr>
        <p:spPr>
          <a:xfrm>
            <a:off x="3398748" y="2860363"/>
            <a:ext cx="0" cy="1333764"/>
          </a:xfrm>
          <a:prstGeom prst="line">
            <a:avLst/>
          </a:prstGeom>
          <a:noFill/>
          <a:ln w="22225" cap="rnd" cmpd="sng" algn="ctr">
            <a:solidFill>
              <a:sysClr val="windowText" lastClr="000000"/>
            </a:solidFill>
            <a:prstDash val="solid"/>
          </a:ln>
          <a:effectLst>
            <a:outerShdw blurRad="38100" dist="25400" dir="5400000" rotWithShape="0">
              <a:srgbClr val="000000">
                <a:alpha val="25000"/>
              </a:srgbClr>
            </a:outerShdw>
          </a:effectLst>
        </p:spPr>
      </p:cxnSp>
      <p:sp>
        <p:nvSpPr>
          <p:cNvPr id="30" name="Rectangle à coins arrondis 29"/>
          <p:cNvSpPr/>
          <p:nvPr/>
        </p:nvSpPr>
        <p:spPr>
          <a:xfrm>
            <a:off x="187202" y="4351998"/>
            <a:ext cx="2693992" cy="3236330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u="sng" kern="0" dirty="0">
                <a:solidFill>
                  <a:srgbClr val="7C240C"/>
                </a:solidFill>
                <a:latin typeface="Century Gothic" panose="020B0502020202020204"/>
              </a:rPr>
              <a:t>Le RGI alternatif diploïde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Très grande première coupe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Haute qualité de fourrage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Conservation très facile. Plus de matière sèche que les tétraploïdes.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Port de feuille dressé qui laisse mieux passer la lumière et favorise le développement des trèfles.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 err="1">
                <a:solidFill>
                  <a:sysClr val="windowText" lastClr="000000"/>
                </a:solidFill>
                <a:latin typeface="Century Gothic" panose="020B0502020202020204"/>
              </a:rPr>
              <a:t>Préfanage</a:t>
            </a: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 plus rapide du diploïde car organes végétatifs plus fins.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3050673" y="8028965"/>
            <a:ext cx="2031957" cy="1834669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sng" strike="noStrike" kern="0" cap="none" spc="0" normalizeH="0" baseline="0" noProof="0" dirty="0">
                <a:ln>
                  <a:noFill/>
                </a:ln>
                <a:solidFill>
                  <a:srgbClr val="7C240C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Trèfle </a:t>
            </a:r>
            <a:r>
              <a:rPr kumimoji="0" lang="fr-FR" sz="1400" b="1" i="0" u="sng" strike="noStrike" kern="0" cap="none" spc="0" normalizeH="0" baseline="0" noProof="0" dirty="0" err="1">
                <a:ln>
                  <a:noFill/>
                </a:ln>
                <a:solidFill>
                  <a:srgbClr val="7C240C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balansa</a:t>
            </a:r>
            <a:endParaRPr kumimoji="0" lang="fr-FR" sz="1400" b="1" i="0" u="sng" strike="noStrike" kern="0" cap="none" spc="0" normalizeH="0" baseline="0" noProof="0" dirty="0">
              <a:ln>
                <a:noFill/>
              </a:ln>
              <a:solidFill>
                <a:srgbClr val="7C240C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Forte capacité de ramification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Floraison précoce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Trèfle </a:t>
            </a:r>
            <a:r>
              <a:rPr kumimoji="0" lang="fr-FR" sz="12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multicoupes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Résistant au froid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187202" y="7704608"/>
            <a:ext cx="2693991" cy="2159027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400" b="1" u="sng" kern="0" dirty="0">
                <a:solidFill>
                  <a:srgbClr val="7C240C"/>
                </a:solidFill>
                <a:latin typeface="Century Gothic" panose="020B0502020202020204"/>
              </a:rPr>
              <a:t>Le RGI non alter diploïde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Prend le relais de l’alternatif en sécurisant le rendement au printemps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En vrai non alternatif, il ne remonte pas en épis l’année du semis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Sa faible remontaison en fera un ensilage de haute qualité</a:t>
            </a:r>
          </a:p>
        </p:txBody>
      </p:sp>
      <p:pic>
        <p:nvPicPr>
          <p:cNvPr id="1026" name="Image 1" descr="image00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754" y="8856736"/>
            <a:ext cx="2105764" cy="122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à coins arrondis 21"/>
          <p:cNvSpPr/>
          <p:nvPr/>
        </p:nvSpPr>
        <p:spPr>
          <a:xfrm>
            <a:off x="5082630" y="6109831"/>
            <a:ext cx="2428133" cy="1736655"/>
          </a:xfrm>
          <a:prstGeom prst="roundRect">
            <a:avLst/>
          </a:prstGeom>
          <a:noFill/>
          <a:ln w="15875" cap="rnd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fr-FR" sz="1400" b="1" u="sng" kern="0" dirty="0">
                <a:solidFill>
                  <a:srgbClr val="7C240C"/>
                </a:solidFill>
                <a:latin typeface="Century Gothic" panose="020B0502020202020204"/>
              </a:rPr>
              <a:t>Trèfle </a:t>
            </a:r>
            <a:r>
              <a:rPr lang="fr-FR" sz="1400" b="1" u="sng" kern="0" dirty="0" err="1">
                <a:solidFill>
                  <a:srgbClr val="7C240C"/>
                </a:solidFill>
                <a:latin typeface="Century Gothic" panose="020B0502020202020204"/>
              </a:rPr>
              <a:t>Squarrosum</a:t>
            </a:r>
            <a:endParaRPr lang="fr-FR" sz="1400" b="1" u="sng" kern="0" dirty="0">
              <a:solidFill>
                <a:srgbClr val="7C240C"/>
              </a:solidFill>
              <a:latin typeface="Century Gothic" panose="020B0502020202020204"/>
            </a:endParaRP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Rapidité d’implantation qui limité l'infestation des adventices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Productivité sur la 1ère coupe</a:t>
            </a:r>
          </a:p>
          <a:p>
            <a:pPr marL="285750" indent="-285750" defTabSz="9144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200" kern="0" dirty="0">
                <a:solidFill>
                  <a:sysClr val="windowText" lastClr="000000"/>
                </a:solidFill>
                <a:latin typeface="Century Gothic" panose="020B0502020202020204"/>
              </a:rPr>
              <a:t>Bonne résistance au froid</a:t>
            </a:r>
          </a:p>
        </p:txBody>
      </p:sp>
    </p:spTree>
    <p:extLst>
      <p:ext uri="{BB962C8B-B14F-4D97-AF65-F5344CB8AC3E}">
        <p14:creationId xmlns:p14="http://schemas.microsoft.com/office/powerpoint/2010/main" val="21987595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36140</TotalTime>
  <Words>241</Words>
  <Application>Microsoft Office PowerPoint</Application>
  <PresentationFormat>Personnalisé</PresentationFormat>
  <Paragraphs>48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Century Gothic</vt:lpstr>
      <vt:lpstr>Courier New</vt:lpstr>
      <vt:lpstr>Times New Roman</vt:lpstr>
      <vt:lpstr>Trebuchet MS</vt:lpstr>
      <vt:lpstr>Wingdings</vt:lpstr>
      <vt:lpstr>Wingdings 3</vt:lpstr>
      <vt:lpstr>Facette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 G</dc:creator>
  <cp:lastModifiedBy>Severine</cp:lastModifiedBy>
  <cp:revision>230</cp:revision>
  <cp:lastPrinted>2019-03-20T16:53:25Z</cp:lastPrinted>
  <dcterms:created xsi:type="dcterms:W3CDTF">2014-01-08T11:22:37Z</dcterms:created>
  <dcterms:modified xsi:type="dcterms:W3CDTF">2019-03-20T17:43:13Z</dcterms:modified>
</cp:coreProperties>
</file>