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"/>
  </p:notesMasterIdLst>
  <p:sldIdLst>
    <p:sldId id="272" r:id="rId2"/>
  </p:sldIdLst>
  <p:sldSz cx="7559675" cy="10080625"/>
  <p:notesSz cx="7099300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57" userDrawn="1">
          <p15:clr>
            <a:srgbClr val="A4A3A4"/>
          </p15:clr>
        </p15:guide>
        <p15:guide id="2" pos="20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2AE32"/>
    <a:srgbClr val="4FB14F"/>
    <a:srgbClr val="42BE45"/>
    <a:srgbClr val="99CC00"/>
    <a:srgbClr val="63B646"/>
    <a:srgbClr val="38C846"/>
    <a:srgbClr val="CCCC00"/>
    <a:srgbClr val="33CC33"/>
    <a:srgbClr val="00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036" y="78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57"/>
        <p:guide pos="20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08200" y="777875"/>
            <a:ext cx="2862263" cy="381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9632" y="4861252"/>
            <a:ext cx="5660656" cy="45862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4017769" y="0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9720983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4017769" y="9720983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866" y="3696231"/>
            <a:ext cx="5456831" cy="3326079"/>
          </a:xfrm>
        </p:spPr>
        <p:txBody>
          <a:bodyPr anchor="b">
            <a:normAutofit/>
          </a:bodyPr>
          <a:lstStyle>
            <a:lvl1pPr>
              <a:defRPr sz="446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5866" y="7022307"/>
            <a:ext cx="5456831" cy="165553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Freeform 8"/>
          <p:cNvSpPr/>
          <p:nvPr/>
        </p:nvSpPr>
        <p:spPr bwMode="auto">
          <a:xfrm>
            <a:off x="-26223" y="6351703"/>
            <a:ext cx="1153688" cy="1149146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986" y="6658007"/>
            <a:ext cx="483622" cy="536700"/>
          </a:xfrm>
        </p:spPr>
        <p:txBody>
          <a:bodyPr/>
          <a:lstStyle/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9182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896056"/>
            <a:ext cx="5449832" cy="4581760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6400044"/>
            <a:ext cx="5449832" cy="2286976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098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001" y="896056"/>
            <a:ext cx="5051016" cy="4256264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97371" y="5152319"/>
            <a:ext cx="4674273" cy="56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6400044"/>
            <a:ext cx="5449832" cy="2286976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14" name="TextBox 13"/>
          <p:cNvSpPr txBox="1"/>
          <p:nvPr/>
        </p:nvSpPr>
        <p:spPr>
          <a:xfrm>
            <a:off x="1495001" y="952507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54048" y="4270531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816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3584224"/>
            <a:ext cx="5449832" cy="4005270"/>
          </a:xfrm>
        </p:spPr>
        <p:txBody>
          <a:bodyPr anchor="b">
            <a:normAutofit/>
          </a:bodyPr>
          <a:lstStyle>
            <a:lvl1pPr algn="l">
              <a:defRPr sz="396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616472"/>
            <a:ext cx="5449832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81199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809001" y="896056"/>
            <a:ext cx="5051016" cy="4256264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864" y="6384396"/>
            <a:ext cx="5529453" cy="123207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4" y="7616472"/>
            <a:ext cx="5529453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11" name="TextBox 10"/>
          <p:cNvSpPr txBox="1"/>
          <p:nvPr/>
        </p:nvSpPr>
        <p:spPr>
          <a:xfrm>
            <a:off x="1495001" y="952507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54048" y="4270531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7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6" y="922230"/>
            <a:ext cx="5449831" cy="4233363"/>
          </a:xfrm>
        </p:spPr>
        <p:txBody>
          <a:bodyPr anchor="ctr">
            <a:normAutofit/>
          </a:bodyPr>
          <a:lstStyle>
            <a:lvl1pPr algn="l">
              <a:defRPr sz="396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865" y="6384396"/>
            <a:ext cx="5449832" cy="123207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616472"/>
            <a:ext cx="5449832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8525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59141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86733" y="922229"/>
            <a:ext cx="1369184" cy="7766722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5866" y="922229"/>
            <a:ext cx="3899175" cy="776672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6819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168" y="917384"/>
            <a:ext cx="5447529" cy="18827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5865" y="3136194"/>
            <a:ext cx="5449832" cy="555275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95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3049414"/>
            <a:ext cx="5449832" cy="2159000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5264327"/>
            <a:ext cx="5449832" cy="126470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9344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5866" y="3140761"/>
            <a:ext cx="2643514" cy="553772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2545" y="3140761"/>
            <a:ext cx="2643152" cy="553772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1157969"/>
            <a:ext cx="483622" cy="536700"/>
          </a:xfrm>
        </p:spPr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117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2848" y="3272934"/>
            <a:ext cx="2376532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5865" y="4119986"/>
            <a:ext cx="2643515" cy="456509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6147" y="3268189"/>
            <a:ext cx="237541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09575" y="4115242"/>
            <a:ext cx="2641984" cy="456509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1157969"/>
            <a:ext cx="483622" cy="536700"/>
          </a:xfrm>
        </p:spPr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2656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167" y="917384"/>
            <a:ext cx="5447530" cy="18827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568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871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655708"/>
            <a:ext cx="2173972" cy="1435088"/>
          </a:xfrm>
        </p:spPr>
        <p:txBody>
          <a:bodyPr anchor="b"/>
          <a:lstStyle>
            <a:lvl1pPr algn="l">
              <a:defRPr sz="165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618" y="655710"/>
            <a:ext cx="3134079" cy="7959494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2349813"/>
            <a:ext cx="2173972" cy="6265386"/>
          </a:xfrm>
        </p:spPr>
        <p:txBody>
          <a:bodyPr/>
          <a:lstStyle>
            <a:lvl1pPr marL="0" indent="0">
              <a:buNone/>
              <a:defRPr sz="1157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0943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7056438"/>
            <a:ext cx="5449832" cy="83305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5865" y="933340"/>
            <a:ext cx="5449832" cy="5666449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889490"/>
            <a:ext cx="5449832" cy="725711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858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6021"/>
            <a:ext cx="1637930" cy="975816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6883" y="419"/>
            <a:ext cx="1614014" cy="100732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51194" cy="1008062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167" y="917384"/>
            <a:ext cx="5447530" cy="18827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3136195"/>
            <a:ext cx="5449832" cy="5712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5724" y="9018014"/>
            <a:ext cx="633594" cy="544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5865" y="9019072"/>
            <a:ext cx="472602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22651" y="1157969"/>
            <a:ext cx="483622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3">
                <a:solidFill>
                  <a:srgbClr val="FEFFFF"/>
                </a:solidFill>
              </a:defRPr>
            </a:lvl1pPr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024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378838" y="166553"/>
            <a:ext cx="2518155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PROBIOVERT 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70498" y="892833"/>
            <a:ext cx="3100319" cy="123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Effet restructurant 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Valorisation possible en fourrage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Augmente la teneur en matières organiques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Restitution d’azote à la culture suivante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469817"/>
              </p:ext>
            </p:extLst>
          </p:nvPr>
        </p:nvGraphicFramePr>
        <p:xfrm>
          <a:off x="4462734" y="986153"/>
          <a:ext cx="3005563" cy="16574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5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Avoine fourragère 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 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Radis chinois DAIKON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968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Vesce commune de printemps 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10ù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Alexandrie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96422" y="3139585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/>
                </a:solidFill>
              </a:rPr>
              <a:t>EFFET RESTRUCTURANT, Valorisable par les animaux </a:t>
            </a:r>
          </a:p>
        </p:txBody>
      </p:sp>
      <p:grpSp>
        <p:nvGrpSpPr>
          <p:cNvPr id="25" name="Groupe 24"/>
          <p:cNvGrpSpPr/>
          <p:nvPr/>
        </p:nvGrpSpPr>
        <p:grpSpPr>
          <a:xfrm>
            <a:off x="4696408" y="4418337"/>
            <a:ext cx="2645138" cy="4002363"/>
            <a:chOff x="4859957" y="3815776"/>
            <a:chExt cx="2645138" cy="4002363"/>
          </a:xfrm>
        </p:grpSpPr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5136673" y="3904595"/>
              <a:ext cx="2249417" cy="24119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52AE32"/>
                  </a:solidFill>
                </a:rPr>
                <a:t>Utilisation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Printemps/automne</a:t>
              </a:r>
            </a:p>
            <a:p>
              <a:endParaRPr lang="fr-FR" altLang="fr-FR" sz="1200" dirty="0">
                <a:solidFill>
                  <a:srgbClr val="52AE32"/>
                </a:solidFill>
              </a:endParaRPr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doses de semis</a:t>
              </a:r>
              <a:endParaRPr lang="fr-FR" altLang="fr-FR" sz="900" b="1" dirty="0">
                <a:solidFill>
                  <a:srgbClr val="52AE32"/>
                </a:solidFill>
              </a:endParaRP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20 à 25 kg /ha en pur</a:t>
              </a:r>
            </a:p>
            <a:p>
              <a:endParaRPr lang="fr-FR" altLang="fr-FR" sz="1200" dirty="0"/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conseils de culture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Profondeur de semis : 2-3 cm max du 1</a:t>
              </a:r>
              <a:r>
                <a:rPr lang="fr-FR" altLang="fr-FR" sz="1000" b="1" baseline="30000" dirty="0"/>
                <a:t>er</a:t>
              </a:r>
              <a:r>
                <a:rPr lang="fr-FR" altLang="fr-FR" sz="1000" b="1" dirty="0"/>
                <a:t> aout au 15 septembre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En période sèche, deux roulages : un post et un pré-semis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Modes de destruction : mécanique, </a:t>
              </a:r>
              <a:r>
                <a:rPr lang="fr-FR" altLang="fr-FR" sz="1000" b="1" dirty="0" err="1"/>
                <a:t>mulching</a:t>
              </a:r>
              <a:r>
                <a:rPr lang="fr-FR" altLang="fr-FR" sz="1000" b="1" dirty="0"/>
                <a:t> ou chimique</a:t>
              </a:r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</p:txBody>
        </p:sp>
        <p:grpSp>
          <p:nvGrpSpPr>
            <p:cNvPr id="11" name="Groupe 10"/>
            <p:cNvGrpSpPr/>
            <p:nvPr/>
          </p:nvGrpSpPr>
          <p:grpSpPr>
            <a:xfrm>
              <a:off x="5021712" y="6859787"/>
              <a:ext cx="2483383" cy="958352"/>
              <a:chOff x="5056863" y="6231164"/>
              <a:chExt cx="2483383" cy="958352"/>
            </a:xfrm>
          </p:grpSpPr>
          <p:pic>
            <p:nvPicPr>
              <p:cNvPr id="12" name="Picture 19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56863" y="6354976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5380679" y="6231164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000" b="1" dirty="0"/>
                  <a:t>- En cas de désherbage de la culture précédente avec une </a:t>
                </a:r>
                <a:r>
                  <a:rPr lang="fr-FR" altLang="fr-FR" sz="1000" b="1" dirty="0" err="1"/>
                  <a:t>sulfonylurée</a:t>
                </a:r>
                <a:r>
                  <a:rPr lang="fr-FR" altLang="fr-FR" sz="1000" b="1" dirty="0"/>
                  <a:t> :</a:t>
                </a:r>
              </a:p>
              <a:p>
                <a:r>
                  <a:rPr lang="fr-FR" altLang="fr-FR" sz="1000" b="1" dirty="0"/>
                  <a:t>labour obligatoire</a:t>
                </a:r>
              </a:p>
            </p:txBody>
          </p:sp>
        </p:grpSp>
        <p:cxnSp>
          <p:nvCxnSpPr>
            <p:cNvPr id="15" name="Connecteur droit 14"/>
            <p:cNvCxnSpPr/>
            <p:nvPr/>
          </p:nvCxnSpPr>
          <p:spPr bwMode="auto">
            <a:xfrm>
              <a:off x="4859957" y="3815776"/>
              <a:ext cx="0" cy="38520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ZoneTexte 18"/>
          <p:cNvSpPr txBox="1"/>
          <p:nvPr/>
        </p:nvSpPr>
        <p:spPr>
          <a:xfrm>
            <a:off x="5087946" y="2954919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25 kg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496422" y="7274920"/>
            <a:ext cx="4186786" cy="1923604"/>
            <a:chOff x="262733" y="4627757"/>
            <a:chExt cx="4186786" cy="1923604"/>
          </a:xfrm>
        </p:grpSpPr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275933" y="4627757"/>
              <a:ext cx="4173586" cy="1923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Les points forts du mélange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300" b="1" dirty="0">
                  <a:solidFill>
                    <a:schemeClr val="tx1"/>
                  </a:solidFill>
                </a:rPr>
                <a:t>Installation très rapide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300" b="1" dirty="0">
                  <a:solidFill>
                    <a:schemeClr val="tx1"/>
                  </a:solidFill>
                </a:rPr>
                <a:t>Piège l’azote de l air et le restitue à la culture suivante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300" dirty="0">
                  <a:solidFill>
                    <a:schemeClr val="tx1"/>
                  </a:solidFill>
                </a:rPr>
                <a:t>Valorisation possible pour les animaux avant la période de gel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300" dirty="0">
                  <a:solidFill>
                    <a:schemeClr val="tx1"/>
                  </a:solidFill>
                </a:rPr>
                <a:t>Piège les nitrates du sol, facile à </a:t>
              </a:r>
              <a:r>
                <a:rPr lang="fr-FR" altLang="fr-FR" sz="1300" dirty="0" err="1">
                  <a:solidFill>
                    <a:schemeClr val="tx1"/>
                  </a:solidFill>
                </a:rPr>
                <a:t>detruire</a:t>
              </a:r>
              <a:endParaRPr lang="fr-FR" altLang="fr-FR" sz="1300" dirty="0">
                <a:solidFill>
                  <a:schemeClr val="tx1"/>
                </a:solidFill>
              </a:endParaRP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479951" y="3917511"/>
            <a:ext cx="4254503" cy="1646605"/>
            <a:chOff x="420337" y="3880751"/>
            <a:chExt cx="4254503" cy="1646605"/>
          </a:xfrm>
        </p:grpSpPr>
        <p:sp>
          <p:nvSpPr>
            <p:cNvPr id="6" name="ZoneTexte 5"/>
            <p:cNvSpPr txBox="1"/>
            <p:nvPr/>
          </p:nvSpPr>
          <p:spPr>
            <a:xfrm>
              <a:off x="420337" y="3880751"/>
              <a:ext cx="4254503" cy="16466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radis chinois </a:t>
              </a:r>
              <a:r>
                <a:rPr lang="fr-FR" altLang="fr-FR" b="1" dirty="0" err="1">
                  <a:solidFill>
                    <a:srgbClr val="52AE32"/>
                  </a:solidFill>
                </a:rPr>
                <a:t>Daikon</a:t>
              </a:r>
              <a:r>
                <a:rPr lang="fr-FR" altLang="fr-FR" b="1" dirty="0">
                  <a:solidFill>
                    <a:srgbClr val="52AE32"/>
                  </a:solidFill>
                </a:rPr>
                <a:t> « type hiver »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Levée et couverture rapide du sol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Améliore la portance et la structure de votre sol par ses racines pivotantes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Protège de l’érosion et décompacte efficacement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Destruction par le gel à partir de -7°C</a:t>
              </a:r>
            </a:p>
          </p:txBody>
        </p:sp>
        <p:cxnSp>
          <p:nvCxnSpPr>
            <p:cNvPr id="22" name="Connecteur droit 21"/>
            <p:cNvCxnSpPr/>
            <p:nvPr/>
          </p:nvCxnSpPr>
          <p:spPr>
            <a:xfrm>
              <a:off x="420337" y="4536256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479951" y="5709927"/>
            <a:ext cx="4192690" cy="1000274"/>
            <a:chOff x="235219" y="5707639"/>
            <a:chExt cx="4770879" cy="1000274"/>
          </a:xfrm>
        </p:grpSpPr>
        <p:sp>
          <p:nvSpPr>
            <p:cNvPr id="7" name="ZoneTexte 6"/>
            <p:cNvSpPr txBox="1"/>
            <p:nvPr/>
          </p:nvSpPr>
          <p:spPr>
            <a:xfrm>
              <a:off x="235219" y="5707639"/>
              <a:ext cx="4770879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L’avoine fourragère </a:t>
              </a:r>
              <a:r>
                <a:rPr lang="fr-FR" altLang="fr-FR" b="1" dirty="0" err="1">
                  <a:solidFill>
                    <a:srgbClr val="52AE32"/>
                  </a:solidFill>
                </a:rPr>
                <a:t>dilpoide</a:t>
              </a:r>
              <a:r>
                <a:rPr lang="fr-FR" altLang="fr-FR" b="1" dirty="0">
                  <a:solidFill>
                    <a:srgbClr val="52AE32"/>
                  </a:solidFill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Très appétente et bonne digestibilité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S’adapte à tous les types de sol, système racinaire très développé</a:t>
              </a:r>
            </a:p>
          </p:txBody>
        </p:sp>
        <p:cxnSp>
          <p:nvCxnSpPr>
            <p:cNvPr id="23" name="Connecteur droit 22"/>
            <p:cNvCxnSpPr/>
            <p:nvPr/>
          </p:nvCxnSpPr>
          <p:spPr>
            <a:xfrm>
              <a:off x="235219" y="6048424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6" name="Image 15">
            <a:extLst>
              <a:ext uri="{FF2B5EF4-FFF2-40B4-BE49-F238E27FC236}">
                <a16:creationId xmlns:a16="http://schemas.microsoft.com/office/drawing/2014/main" id="{D51681ED-66E7-49CF-9BBA-26B5D0B6AE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403" y="8604634"/>
            <a:ext cx="2408218" cy="10730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994293505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35609</TotalTime>
  <Words>187</Words>
  <Application>Microsoft Office PowerPoint</Application>
  <PresentationFormat>Personnalisé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Times New Roman</vt:lpstr>
      <vt:lpstr>Wingdings</vt:lpstr>
      <vt:lpstr>Wingdings 3</vt:lpstr>
      <vt:lpstr>Brin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Severine</cp:lastModifiedBy>
  <cp:revision>186</cp:revision>
  <cp:lastPrinted>2015-04-24T13:56:00Z</cp:lastPrinted>
  <dcterms:created xsi:type="dcterms:W3CDTF">2014-01-08T11:22:37Z</dcterms:created>
  <dcterms:modified xsi:type="dcterms:W3CDTF">2019-03-28T10:45:13Z</dcterms:modified>
</cp:coreProperties>
</file>