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"/>
  </p:notesMasterIdLst>
  <p:sldIdLst>
    <p:sldId id="272" r:id="rId2"/>
  </p:sldIdLst>
  <p:sldSz cx="7559675" cy="10080625"/>
  <p:notesSz cx="7099300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57" userDrawn="1">
          <p15:clr>
            <a:srgbClr val="A4A3A4"/>
          </p15:clr>
        </p15:guide>
        <p15:guide id="2" pos="20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2AE32"/>
    <a:srgbClr val="4FB14F"/>
    <a:srgbClr val="42BE45"/>
    <a:srgbClr val="99CC00"/>
    <a:srgbClr val="63B646"/>
    <a:srgbClr val="38C846"/>
    <a:srgbClr val="CCCC00"/>
    <a:srgbClr val="33CC33"/>
    <a:srgbClr val="00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036" y="78"/>
      </p:cViewPr>
      <p:guideLst>
        <p:guide orient="horz" pos="2880"/>
        <p:guide pos="216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57"/>
        <p:guide pos="20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6841" tIns="43420" rIns="86841" bIns="4342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13326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08200" y="777875"/>
            <a:ext cx="2862263" cy="381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62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709632" y="4861252"/>
            <a:ext cx="5660656" cy="45862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62151" cy="4923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25157" algn="l"/>
                <a:tab pos="851822" algn="l"/>
                <a:tab pos="1278486" algn="l"/>
                <a:tab pos="1705151" algn="l"/>
                <a:tab pos="2131815" algn="l"/>
                <a:tab pos="2558480" algn="l"/>
                <a:tab pos="2985145" algn="l"/>
                <a:tab pos="3411810" algn="l"/>
                <a:tab pos="3838474" algn="l"/>
                <a:tab pos="4265139" algn="l"/>
                <a:tab pos="4691803" algn="l"/>
                <a:tab pos="5118468" algn="l"/>
                <a:tab pos="5545132" algn="l"/>
                <a:tab pos="5971797" algn="l"/>
                <a:tab pos="6398461" algn="l"/>
                <a:tab pos="6825126" algn="l"/>
                <a:tab pos="7251790" algn="l"/>
                <a:tab pos="7678456" algn="l"/>
                <a:tab pos="8105120" algn="l"/>
                <a:tab pos="853178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dt"/>
          </p:nvPr>
        </p:nvSpPr>
        <p:spPr bwMode="auto">
          <a:xfrm>
            <a:off x="4017769" y="0"/>
            <a:ext cx="3062151" cy="4923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25157" algn="l"/>
                <a:tab pos="851822" algn="l"/>
                <a:tab pos="1278486" algn="l"/>
                <a:tab pos="1705151" algn="l"/>
                <a:tab pos="2131815" algn="l"/>
                <a:tab pos="2558480" algn="l"/>
                <a:tab pos="2985145" algn="l"/>
                <a:tab pos="3411810" algn="l"/>
                <a:tab pos="3838474" algn="l"/>
                <a:tab pos="4265139" algn="l"/>
                <a:tab pos="4691803" algn="l"/>
                <a:tab pos="5118468" algn="l"/>
                <a:tab pos="5545132" algn="l"/>
                <a:tab pos="5971797" algn="l"/>
                <a:tab pos="6398461" algn="l"/>
                <a:tab pos="6825126" algn="l"/>
                <a:tab pos="7251790" algn="l"/>
                <a:tab pos="7678456" algn="l"/>
                <a:tab pos="8105120" algn="l"/>
                <a:tab pos="853178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0" y="9720983"/>
            <a:ext cx="3062151" cy="4923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25157" algn="l"/>
                <a:tab pos="851822" algn="l"/>
                <a:tab pos="1278486" algn="l"/>
                <a:tab pos="1705151" algn="l"/>
                <a:tab pos="2131815" algn="l"/>
                <a:tab pos="2558480" algn="l"/>
                <a:tab pos="2985145" algn="l"/>
                <a:tab pos="3411810" algn="l"/>
                <a:tab pos="3838474" algn="l"/>
                <a:tab pos="4265139" algn="l"/>
                <a:tab pos="4691803" algn="l"/>
                <a:tab pos="5118468" algn="l"/>
                <a:tab pos="5545132" algn="l"/>
                <a:tab pos="5971797" algn="l"/>
                <a:tab pos="6398461" algn="l"/>
                <a:tab pos="6825126" algn="l"/>
                <a:tab pos="7251790" algn="l"/>
                <a:tab pos="7678456" algn="l"/>
                <a:tab pos="8105120" algn="l"/>
                <a:tab pos="853178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4017769" y="9720983"/>
            <a:ext cx="3062151" cy="4923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25157" algn="l"/>
                <a:tab pos="851822" algn="l"/>
                <a:tab pos="1278486" algn="l"/>
                <a:tab pos="1705151" algn="l"/>
                <a:tab pos="2131815" algn="l"/>
                <a:tab pos="2558480" algn="l"/>
                <a:tab pos="2985145" algn="l"/>
                <a:tab pos="3411810" algn="l"/>
                <a:tab pos="3838474" algn="l"/>
                <a:tab pos="4265139" algn="l"/>
                <a:tab pos="4691803" algn="l"/>
                <a:tab pos="5118468" algn="l"/>
                <a:tab pos="5545132" algn="l"/>
                <a:tab pos="5971797" algn="l"/>
                <a:tab pos="6398461" algn="l"/>
                <a:tab pos="6825126" algn="l"/>
                <a:tab pos="7251790" algn="l"/>
                <a:tab pos="7678456" algn="l"/>
                <a:tab pos="8105120" algn="l"/>
                <a:tab pos="8531785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fld id="{F6C92DAF-0ACE-48AB-9789-C667F0A80F7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27079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5866" y="3696231"/>
            <a:ext cx="5456831" cy="3326079"/>
          </a:xfrm>
        </p:spPr>
        <p:txBody>
          <a:bodyPr anchor="b">
            <a:normAutofit/>
          </a:bodyPr>
          <a:lstStyle>
            <a:lvl1pPr>
              <a:defRPr sz="446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5866" y="7022307"/>
            <a:ext cx="5456831" cy="165553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77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7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3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Freeform 8"/>
          <p:cNvSpPr/>
          <p:nvPr/>
        </p:nvSpPr>
        <p:spPr bwMode="auto">
          <a:xfrm>
            <a:off x="-26223" y="6351703"/>
            <a:ext cx="1153688" cy="1149146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986" y="6658007"/>
            <a:ext cx="483622" cy="536700"/>
          </a:xfrm>
        </p:spPr>
        <p:txBody>
          <a:bodyPr/>
          <a:lstStyle/>
          <a:p>
            <a:fld id="{81ED726B-2358-46E8-88F3-9B2857751FA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9182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865" y="896056"/>
            <a:ext cx="5449832" cy="4581760"/>
          </a:xfrm>
        </p:spPr>
        <p:txBody>
          <a:bodyPr anchor="ctr">
            <a:normAutofit/>
          </a:bodyPr>
          <a:lstStyle>
            <a:lvl1pPr algn="l">
              <a:defRPr sz="3968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5865" y="6400044"/>
            <a:ext cx="5449832" cy="2286976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4654502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51" y="4768586"/>
            <a:ext cx="483622" cy="536700"/>
          </a:xfrm>
        </p:spPr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9098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001" y="896056"/>
            <a:ext cx="5051016" cy="4256264"/>
          </a:xfrm>
        </p:spPr>
        <p:txBody>
          <a:bodyPr anchor="ctr">
            <a:normAutofit/>
          </a:bodyPr>
          <a:lstStyle>
            <a:lvl1pPr algn="l">
              <a:defRPr sz="3968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97371" y="5152319"/>
            <a:ext cx="4674273" cy="56003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32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5865" y="6400044"/>
            <a:ext cx="5449832" cy="2286976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8" y="4654502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51" y="4768586"/>
            <a:ext cx="483622" cy="536700"/>
          </a:xfrm>
        </p:spPr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14" name="TextBox 13"/>
          <p:cNvSpPr txBox="1"/>
          <p:nvPr/>
        </p:nvSpPr>
        <p:spPr>
          <a:xfrm>
            <a:off x="1495001" y="952507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54048" y="4270531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8164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865" y="3584224"/>
            <a:ext cx="5449832" cy="4005270"/>
          </a:xfrm>
        </p:spPr>
        <p:txBody>
          <a:bodyPr anchor="b">
            <a:normAutofit/>
          </a:bodyPr>
          <a:lstStyle>
            <a:lvl1pPr algn="l">
              <a:defRPr sz="3968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865" y="7616472"/>
            <a:ext cx="5449832" cy="107247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8" y="7218216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2651" y="7324679"/>
            <a:ext cx="483622" cy="536700"/>
          </a:xfrm>
        </p:spPr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81199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09001" y="896056"/>
            <a:ext cx="5051016" cy="4256264"/>
          </a:xfrm>
        </p:spPr>
        <p:txBody>
          <a:bodyPr anchor="ctr">
            <a:normAutofit/>
          </a:bodyPr>
          <a:lstStyle>
            <a:lvl1pPr algn="l">
              <a:defRPr sz="3968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5864" y="6384396"/>
            <a:ext cx="5529453" cy="123207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accent1"/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864" y="7616472"/>
            <a:ext cx="5529453" cy="107247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8" y="7218216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2651" y="7324679"/>
            <a:ext cx="483622" cy="536700"/>
          </a:xfrm>
        </p:spPr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11" name="TextBox 10"/>
          <p:cNvSpPr txBox="1"/>
          <p:nvPr/>
        </p:nvSpPr>
        <p:spPr>
          <a:xfrm>
            <a:off x="1495001" y="952507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54048" y="4270531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97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866" y="922230"/>
            <a:ext cx="5449831" cy="4233363"/>
          </a:xfrm>
        </p:spPr>
        <p:txBody>
          <a:bodyPr anchor="ctr">
            <a:normAutofit/>
          </a:bodyPr>
          <a:lstStyle>
            <a:lvl1pPr algn="l">
              <a:defRPr sz="3968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5865" y="6384396"/>
            <a:ext cx="5449832" cy="123207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accent1"/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865" y="7616472"/>
            <a:ext cx="5449832" cy="107247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7218216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2651" y="7324679"/>
            <a:ext cx="483622" cy="536700"/>
          </a:xfrm>
        </p:spPr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58525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1045390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B8FE-1722-40DE-BB0E-7218A276250F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59141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86733" y="922229"/>
            <a:ext cx="1369184" cy="7766722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5866" y="922229"/>
            <a:ext cx="3899175" cy="776672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1045390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4015-601E-466F-9321-B66B42959064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68193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8168" y="917384"/>
            <a:ext cx="5447529" cy="18827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5865" y="3136194"/>
            <a:ext cx="5449832" cy="555275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1045390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054A-77B3-42D3-A8B6-AA5473E13550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395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865" y="3049414"/>
            <a:ext cx="5449832" cy="2159000"/>
          </a:xfrm>
        </p:spPr>
        <p:txBody>
          <a:bodyPr anchor="b"/>
          <a:lstStyle>
            <a:lvl1pPr algn="l">
              <a:defRPr sz="3307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5865" y="5264327"/>
            <a:ext cx="5449832" cy="1264708"/>
          </a:xfrm>
        </p:spPr>
        <p:txBody>
          <a:bodyPr anchor="t"/>
          <a:lstStyle>
            <a:lvl1pPr marL="0" indent="0" algn="l">
              <a:buNone/>
              <a:defRPr sz="1653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8" y="4654502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51" y="4768586"/>
            <a:ext cx="483622" cy="536700"/>
          </a:xfrm>
        </p:spPr>
        <p:txBody>
          <a:bodyPr/>
          <a:lstStyle/>
          <a:p>
            <a:fld id="{84D14B1C-45E3-4717-AE9E-5F78E69B6E20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9344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5866" y="3140761"/>
            <a:ext cx="2643514" cy="5537725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2545" y="3140761"/>
            <a:ext cx="2643152" cy="5537725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8" y="1045390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51" y="1157969"/>
            <a:ext cx="483622" cy="536700"/>
          </a:xfrm>
        </p:spPr>
        <p:txBody>
          <a:bodyPr/>
          <a:lstStyle/>
          <a:p>
            <a:fld id="{B6C926D3-2FBE-4F64-8ADB-5E4D260F17FC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8117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2848" y="3272934"/>
            <a:ext cx="2376532" cy="847052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5865" y="4119986"/>
            <a:ext cx="2643515" cy="4565096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6147" y="3268189"/>
            <a:ext cx="2375410" cy="847052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09575" y="4115242"/>
            <a:ext cx="2641984" cy="4565096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8" y="1045390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51" y="1157969"/>
            <a:ext cx="483622" cy="536700"/>
          </a:xfrm>
        </p:spPr>
        <p:txBody>
          <a:bodyPr/>
          <a:lstStyle/>
          <a:p>
            <a:fld id="{E4777BB9-804C-40A0-B99E-7AE2D7083CBE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2656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8167" y="917384"/>
            <a:ext cx="5447530" cy="18827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8" y="1045390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6986-66ED-4AB2-85E3-688C2808839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4568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8" y="1045390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1D07-4195-465A-A97F-346488B38C4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3871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865" y="655708"/>
            <a:ext cx="2173972" cy="1435088"/>
          </a:xfrm>
        </p:spPr>
        <p:txBody>
          <a:bodyPr anchor="b"/>
          <a:lstStyle>
            <a:lvl1pPr algn="l">
              <a:defRPr sz="1653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618" y="655710"/>
            <a:ext cx="3134079" cy="7959494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865" y="2349813"/>
            <a:ext cx="2173972" cy="6265386"/>
          </a:xfrm>
        </p:spPr>
        <p:txBody>
          <a:bodyPr/>
          <a:lstStyle>
            <a:lvl1pPr marL="0" indent="0">
              <a:buNone/>
              <a:defRPr sz="1157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1045390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9E64-D8BF-43DE-88A5-1056D06C3E6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40943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865" y="7056438"/>
            <a:ext cx="5449832" cy="833052"/>
          </a:xfrm>
        </p:spPr>
        <p:txBody>
          <a:bodyPr anchor="b">
            <a:normAutofit/>
          </a:bodyPr>
          <a:lstStyle>
            <a:lvl1pPr algn="l">
              <a:defRPr sz="1984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05865" y="933340"/>
            <a:ext cx="5449832" cy="5666449"/>
          </a:xfrm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865" y="7889490"/>
            <a:ext cx="5449832" cy="725711"/>
          </a:xfrm>
        </p:spPr>
        <p:txBody>
          <a:bodyPr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7218216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2651" y="7324679"/>
            <a:ext cx="483622" cy="536700"/>
          </a:xfrm>
        </p:spPr>
        <p:txBody>
          <a:bodyPr/>
          <a:lstStyle/>
          <a:p>
            <a:fld id="{877714A8-3406-4D51-B678-88EB90535941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9858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336021"/>
            <a:ext cx="1637930" cy="975816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6883" y="419"/>
            <a:ext cx="1614014" cy="1007322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51194" cy="1008062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8167" y="917384"/>
            <a:ext cx="5447530" cy="18827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5865" y="3136195"/>
            <a:ext cx="5449832" cy="5712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5724" y="9018014"/>
            <a:ext cx="633594" cy="544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5865" y="9019072"/>
            <a:ext cx="47260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422651" y="1157969"/>
            <a:ext cx="483622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53">
                <a:solidFill>
                  <a:srgbClr val="FEFFFF"/>
                </a:solidFill>
              </a:defRPr>
            </a:lvl1pPr>
          </a:lstStyle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0024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377967" rtl="0" eaLnBrk="1" latinLnBrk="0" hangingPunct="1">
        <a:spcBef>
          <a:spcPct val="0"/>
        </a:spcBef>
        <a:buNone/>
        <a:defRPr sz="2976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3475" indent="-283475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Font typeface="Wingdings 3" charset="2"/>
        <a:buChar char=""/>
        <a:defRPr sz="14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4197" indent="-236230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44918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Font typeface="Wingdings 3" charset="2"/>
        <a:buChar char="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22885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00853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78820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456787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834754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212722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378838" y="166553"/>
            <a:ext cx="2518155" cy="545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493" tIns="33746" rIns="67493" bIns="33746"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3600" b="1" u="sng" dirty="0">
                <a:solidFill>
                  <a:schemeClr val="accent1">
                    <a:lumMod val="75000"/>
                  </a:schemeClr>
                </a:solidFill>
              </a:rPr>
              <a:t>PROBIOVERT 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070498" y="892833"/>
            <a:ext cx="3100319" cy="123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493" tIns="42925" rIns="67493" bIns="3374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Effet restructurant 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Valorisation possible en fourrage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Augmente la teneur en matières organiques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Restitution d’azote à la culture suivante 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469817"/>
              </p:ext>
            </p:extLst>
          </p:nvPr>
        </p:nvGraphicFramePr>
        <p:xfrm>
          <a:off x="4462734" y="986153"/>
          <a:ext cx="3005563" cy="165747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5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60%</a:t>
                      </a:r>
                    </a:p>
                  </a:txBody>
                  <a:tcPr>
                    <a:solidFill>
                      <a:srgbClr val="63B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Avoine fourragère 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 </a:t>
                      </a:r>
                    </a:p>
                  </a:txBody>
                  <a:tcPr>
                    <a:solidFill>
                      <a:srgbClr val="63B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Radis chinois DAIKON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968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23%</a:t>
                      </a:r>
                    </a:p>
                  </a:txBody>
                  <a:tcPr>
                    <a:solidFill>
                      <a:srgbClr val="63B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Vesce commune de printemps 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10ù</a:t>
                      </a:r>
                    </a:p>
                  </a:txBody>
                  <a:tcPr>
                    <a:solidFill>
                      <a:srgbClr val="63B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Trèfle Alexandrie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96422" y="3139585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chemeClr val="tx1"/>
                </a:solidFill>
              </a:rPr>
              <a:t>EFFET RESTRUCTURANT, Valorisable par les animaux </a:t>
            </a:r>
          </a:p>
        </p:txBody>
      </p:sp>
      <p:grpSp>
        <p:nvGrpSpPr>
          <p:cNvPr id="25" name="Groupe 24"/>
          <p:cNvGrpSpPr/>
          <p:nvPr/>
        </p:nvGrpSpPr>
        <p:grpSpPr>
          <a:xfrm>
            <a:off x="4696408" y="4418337"/>
            <a:ext cx="2645138" cy="4002363"/>
            <a:chOff x="4859957" y="3815776"/>
            <a:chExt cx="2645138" cy="4002363"/>
          </a:xfrm>
        </p:grpSpPr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5136673" y="3904595"/>
              <a:ext cx="2249417" cy="24119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493" tIns="33746" rIns="67493" bIns="33746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9pPr>
            </a:lstStyle>
            <a:p>
              <a:r>
                <a:rPr lang="fr-FR" altLang="fr-FR" sz="1200" b="1" dirty="0">
                  <a:solidFill>
                    <a:srgbClr val="52AE32"/>
                  </a:solidFill>
                </a:rPr>
                <a:t>Utilisation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100" b="1" dirty="0"/>
                <a:t>Printemps/automne</a:t>
              </a:r>
            </a:p>
            <a:p>
              <a:endParaRPr lang="fr-FR" altLang="fr-FR" sz="1200" dirty="0">
                <a:solidFill>
                  <a:srgbClr val="52AE32"/>
                </a:solidFill>
              </a:endParaRPr>
            </a:p>
            <a:p>
              <a:r>
                <a:rPr lang="fr-FR" altLang="fr-FR" sz="1200" b="1" dirty="0">
                  <a:solidFill>
                    <a:srgbClr val="52AE32"/>
                  </a:solidFill>
                </a:rPr>
                <a:t>Les doses de semis</a:t>
              </a:r>
              <a:endParaRPr lang="fr-FR" altLang="fr-FR" sz="900" b="1" dirty="0">
                <a:solidFill>
                  <a:srgbClr val="52AE32"/>
                </a:solidFill>
              </a:endParaRPr>
            </a:p>
            <a:p>
              <a:pPr marL="171450" indent="-171450">
                <a:buFontTx/>
                <a:buChar char="-"/>
              </a:pPr>
              <a:r>
                <a:rPr lang="fr-FR" altLang="fr-FR" sz="1000" b="1" dirty="0"/>
                <a:t>20 à 25 kg /ha en pur</a:t>
              </a:r>
            </a:p>
            <a:p>
              <a:endParaRPr lang="fr-FR" altLang="fr-FR" sz="1200" dirty="0"/>
            </a:p>
            <a:p>
              <a:r>
                <a:rPr lang="fr-FR" altLang="fr-FR" sz="1200" b="1" dirty="0">
                  <a:solidFill>
                    <a:srgbClr val="52AE32"/>
                  </a:solidFill>
                </a:rPr>
                <a:t>Les conseils de culture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000" b="1" dirty="0"/>
                <a:t>Profondeur de semis : 2-3 cm max du 1</a:t>
              </a:r>
              <a:r>
                <a:rPr lang="fr-FR" altLang="fr-FR" sz="1000" b="1" baseline="30000" dirty="0"/>
                <a:t>er</a:t>
              </a:r>
              <a:r>
                <a:rPr lang="fr-FR" altLang="fr-FR" sz="1000" b="1" dirty="0"/>
                <a:t> aout au 15 septembre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000" b="1" dirty="0"/>
                <a:t>Faire un roulage après le semis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000" b="1" dirty="0"/>
                <a:t>En période sèche, deux roulages : un post et un pré-semis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000" b="1" dirty="0"/>
                <a:t>Modes de destruction : mécanique, </a:t>
              </a:r>
              <a:r>
                <a:rPr lang="fr-FR" altLang="fr-FR" sz="1000" b="1" dirty="0" err="1"/>
                <a:t>mulching</a:t>
              </a:r>
              <a:r>
                <a:rPr lang="fr-FR" altLang="fr-FR" sz="1000" b="1" dirty="0"/>
                <a:t> ou chimique</a:t>
              </a:r>
            </a:p>
            <a:p>
              <a:pPr marL="171450" indent="-171450">
                <a:buFontTx/>
                <a:buChar char="-"/>
              </a:pPr>
              <a:endParaRPr lang="fr-FR" altLang="fr-FR" sz="900" b="1" dirty="0"/>
            </a:p>
            <a:p>
              <a:pPr marL="171450" indent="-171450">
                <a:buFontTx/>
                <a:buChar char="-"/>
              </a:pPr>
              <a:endParaRPr lang="fr-FR" altLang="fr-FR" sz="900" b="1" dirty="0"/>
            </a:p>
          </p:txBody>
        </p:sp>
        <p:grpSp>
          <p:nvGrpSpPr>
            <p:cNvPr id="11" name="Groupe 10"/>
            <p:cNvGrpSpPr/>
            <p:nvPr/>
          </p:nvGrpSpPr>
          <p:grpSpPr>
            <a:xfrm>
              <a:off x="5021712" y="6859787"/>
              <a:ext cx="2483383" cy="958352"/>
              <a:chOff x="5056863" y="6231164"/>
              <a:chExt cx="2483383" cy="958352"/>
            </a:xfrm>
          </p:grpSpPr>
          <p:pic>
            <p:nvPicPr>
              <p:cNvPr id="12" name="Picture 19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56863" y="6354976"/>
                <a:ext cx="252386" cy="2178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13" name="Text Box 22"/>
              <p:cNvSpPr txBox="1">
                <a:spLocks noChangeArrowheads="1"/>
              </p:cNvSpPr>
              <p:nvPr/>
            </p:nvSpPr>
            <p:spPr bwMode="auto">
              <a:xfrm>
                <a:off x="5380679" y="6231164"/>
                <a:ext cx="2159567" cy="9583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67493" tIns="33746" rIns="67493" bIns="33746"/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5pPr>
                <a:lvl6pPr marL="25146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6pPr>
                <a:lvl7pPr marL="29718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7pPr>
                <a:lvl8pPr marL="34290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8pPr>
                <a:lvl9pPr marL="38862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9pPr>
              </a:lstStyle>
              <a:p>
                <a:r>
                  <a:rPr lang="fr-FR" altLang="fr-FR" sz="1000" b="1" dirty="0"/>
                  <a:t>- En cas de désherbage de la culture précédente avec une </a:t>
                </a:r>
                <a:r>
                  <a:rPr lang="fr-FR" altLang="fr-FR" sz="1000" b="1" dirty="0" err="1"/>
                  <a:t>sulfonylurée</a:t>
                </a:r>
                <a:r>
                  <a:rPr lang="fr-FR" altLang="fr-FR" sz="1000" b="1" dirty="0"/>
                  <a:t> :</a:t>
                </a:r>
              </a:p>
              <a:p>
                <a:r>
                  <a:rPr lang="fr-FR" altLang="fr-FR" sz="1000" b="1" dirty="0"/>
                  <a:t>labour obligatoire</a:t>
                </a:r>
              </a:p>
            </p:txBody>
          </p:sp>
        </p:grpSp>
        <p:cxnSp>
          <p:nvCxnSpPr>
            <p:cNvPr id="15" name="Connecteur droit 14"/>
            <p:cNvCxnSpPr/>
            <p:nvPr/>
          </p:nvCxnSpPr>
          <p:spPr bwMode="auto">
            <a:xfrm>
              <a:off x="4859957" y="3815776"/>
              <a:ext cx="0" cy="3852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ZoneTexte 18"/>
          <p:cNvSpPr txBox="1"/>
          <p:nvPr/>
        </p:nvSpPr>
        <p:spPr>
          <a:xfrm>
            <a:off x="5087946" y="2954919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Sacherie de 25 kg</a:t>
            </a:r>
          </a:p>
        </p:txBody>
      </p:sp>
      <p:grpSp>
        <p:nvGrpSpPr>
          <p:cNvPr id="18" name="Groupe 17"/>
          <p:cNvGrpSpPr/>
          <p:nvPr/>
        </p:nvGrpSpPr>
        <p:grpSpPr>
          <a:xfrm>
            <a:off x="496422" y="7274920"/>
            <a:ext cx="4186786" cy="1923604"/>
            <a:chOff x="262733" y="4627757"/>
            <a:chExt cx="4186786" cy="1923604"/>
          </a:xfrm>
        </p:grpSpPr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262733" y="4970351"/>
              <a:ext cx="3995318" cy="1191"/>
            </a:xfrm>
            <a:prstGeom prst="line">
              <a:avLst/>
            </a:prstGeom>
            <a:noFill/>
            <a:ln w="1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275933" y="4627757"/>
              <a:ext cx="4173586" cy="19236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Les points forts du mélange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300" b="1" dirty="0">
                  <a:solidFill>
                    <a:schemeClr val="tx1"/>
                  </a:solidFill>
                </a:rPr>
                <a:t>Installation très rapide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300" b="1" dirty="0">
                  <a:solidFill>
                    <a:schemeClr val="tx1"/>
                  </a:solidFill>
                </a:rPr>
                <a:t>Piège l’azote de l air et le restitue à la culture suivante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300" dirty="0">
                  <a:solidFill>
                    <a:schemeClr val="tx1"/>
                  </a:solidFill>
                </a:rPr>
                <a:t>Valorisation possible pour les animaux avant la période de gel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300" dirty="0">
                  <a:solidFill>
                    <a:schemeClr val="tx1"/>
                  </a:solidFill>
                </a:rPr>
                <a:t>Piège les nitrates du sol, facile à </a:t>
              </a:r>
              <a:r>
                <a:rPr lang="fr-FR" altLang="fr-FR" sz="1300" dirty="0" err="1">
                  <a:solidFill>
                    <a:schemeClr val="tx1"/>
                  </a:solidFill>
                </a:rPr>
                <a:t>detruire</a:t>
              </a:r>
              <a:endParaRPr lang="fr-FR" altLang="fr-FR" sz="1300" dirty="0">
                <a:solidFill>
                  <a:schemeClr val="tx1"/>
                </a:solidFill>
              </a:endParaRPr>
            </a:p>
            <a:p>
              <a:endParaRPr lang="fr-FR" altLang="fr-F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479951" y="3917511"/>
            <a:ext cx="4254503" cy="1646605"/>
            <a:chOff x="420337" y="3880751"/>
            <a:chExt cx="4254503" cy="1646605"/>
          </a:xfrm>
        </p:grpSpPr>
        <p:sp>
          <p:nvSpPr>
            <p:cNvPr id="6" name="ZoneTexte 5"/>
            <p:cNvSpPr txBox="1"/>
            <p:nvPr/>
          </p:nvSpPr>
          <p:spPr>
            <a:xfrm>
              <a:off x="420337" y="3880751"/>
              <a:ext cx="4254503" cy="16466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Le radis chinois </a:t>
              </a:r>
              <a:r>
                <a:rPr lang="fr-FR" altLang="fr-FR" b="1" dirty="0" err="1">
                  <a:solidFill>
                    <a:srgbClr val="52AE32"/>
                  </a:solidFill>
                </a:rPr>
                <a:t>Daikon</a:t>
              </a:r>
              <a:r>
                <a:rPr lang="fr-FR" altLang="fr-FR" b="1" dirty="0">
                  <a:solidFill>
                    <a:srgbClr val="52AE32"/>
                  </a:solidFill>
                </a:rPr>
                <a:t> « type hiver »</a:t>
              </a:r>
              <a:endParaRPr lang="fr-FR" altLang="fr-FR" sz="1100" b="1" dirty="0">
                <a:solidFill>
                  <a:srgbClr val="52AE3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Levée et couverture rapide du sol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Améliore la portance et la structure de votre sol par ses racines pivotantes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Protège de l’érosion et décompacte efficacement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Destruction par le gel à partir de -7°C</a:t>
              </a:r>
            </a:p>
          </p:txBody>
        </p:sp>
        <p:cxnSp>
          <p:nvCxnSpPr>
            <p:cNvPr id="22" name="Connecteur droit 21"/>
            <p:cNvCxnSpPr/>
            <p:nvPr/>
          </p:nvCxnSpPr>
          <p:spPr>
            <a:xfrm>
              <a:off x="420337" y="4536256"/>
              <a:ext cx="34998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e 13"/>
          <p:cNvGrpSpPr/>
          <p:nvPr/>
        </p:nvGrpSpPr>
        <p:grpSpPr>
          <a:xfrm>
            <a:off x="479951" y="5709927"/>
            <a:ext cx="4192690" cy="1000274"/>
            <a:chOff x="235219" y="5707639"/>
            <a:chExt cx="4770879" cy="1000274"/>
          </a:xfrm>
        </p:grpSpPr>
        <p:sp>
          <p:nvSpPr>
            <p:cNvPr id="7" name="ZoneTexte 6"/>
            <p:cNvSpPr txBox="1"/>
            <p:nvPr/>
          </p:nvSpPr>
          <p:spPr>
            <a:xfrm>
              <a:off x="235219" y="5707639"/>
              <a:ext cx="4770879" cy="1000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L’avoine fourragère </a:t>
              </a:r>
              <a:r>
                <a:rPr lang="fr-FR" altLang="fr-FR" b="1" dirty="0" err="1">
                  <a:solidFill>
                    <a:srgbClr val="52AE32"/>
                  </a:solidFill>
                </a:rPr>
                <a:t>dilpoide</a:t>
              </a:r>
              <a:r>
                <a:rPr lang="fr-FR" altLang="fr-FR" b="1" dirty="0">
                  <a:solidFill>
                    <a:srgbClr val="52AE32"/>
                  </a:solidFill>
                </a:rPr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Très appétente et bonne digestibilité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S’adapte à tous les types de sol, système racinaire très développé</a:t>
              </a:r>
            </a:p>
          </p:txBody>
        </p:sp>
        <p:cxnSp>
          <p:nvCxnSpPr>
            <p:cNvPr id="23" name="Connecteur droit 22"/>
            <p:cNvCxnSpPr/>
            <p:nvPr/>
          </p:nvCxnSpPr>
          <p:spPr>
            <a:xfrm>
              <a:off x="235219" y="6048424"/>
              <a:ext cx="34998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D51681ED-66E7-49CF-9BBA-26B5D0B6AE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403" y="8604634"/>
            <a:ext cx="2408218" cy="10730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94293505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35609</TotalTime>
  <Words>187</Words>
  <Application>Microsoft Office PowerPoint</Application>
  <PresentationFormat>Personnalisé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Times New Roman</vt:lpstr>
      <vt:lpstr>Wingdings</vt:lpstr>
      <vt:lpstr>Wingdings 3</vt:lpstr>
      <vt:lpstr>Brin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 G</dc:creator>
  <cp:lastModifiedBy>Severine</cp:lastModifiedBy>
  <cp:revision>186</cp:revision>
  <cp:lastPrinted>2015-04-24T13:56:00Z</cp:lastPrinted>
  <dcterms:created xsi:type="dcterms:W3CDTF">2014-01-08T11:22:37Z</dcterms:created>
  <dcterms:modified xsi:type="dcterms:W3CDTF">2019-03-28T10:45:13Z</dcterms:modified>
</cp:coreProperties>
</file>