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2" r:id="rId1"/>
  </p:sldMasterIdLst>
  <p:notesMasterIdLst>
    <p:notesMasterId r:id="rId3"/>
  </p:notesMasterIdLst>
  <p:sldIdLst>
    <p:sldId id="288" r:id="rId2"/>
  </p:sldIdLst>
  <p:sldSz cx="7559675" cy="10080625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DFD"/>
    <a:srgbClr val="4FB14F"/>
    <a:srgbClr val="7C240C"/>
    <a:srgbClr val="52AE32"/>
    <a:srgbClr val="42BE45"/>
    <a:srgbClr val="99CC00"/>
    <a:srgbClr val="63B646"/>
    <a:srgbClr val="38C846"/>
    <a:srgbClr val="CC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012" y="90"/>
      </p:cViewPr>
      <p:guideLst>
        <p:guide orient="horz" pos="2880"/>
        <p:guide pos="21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84" tIns="41892" rIns="83784" bIns="41892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>
              <a:latin typeface="Arial" charset="0"/>
            </a:endParaRPr>
          </a:p>
        </p:txBody>
      </p:sp>
      <p:sp>
        <p:nvSpPr>
          <p:cNvPr id="13326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1838" y="754063"/>
            <a:ext cx="2774950" cy="37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20154" cy="4448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8464"/>
            <a:ext cx="2932051" cy="477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10191" algn="l"/>
                <a:tab pos="821838" algn="l"/>
                <a:tab pos="1233483" algn="l"/>
                <a:tab pos="1645130" algn="l"/>
                <a:tab pos="2056775" algn="l"/>
                <a:tab pos="2468422" algn="l"/>
                <a:tab pos="2880068" algn="l"/>
                <a:tab pos="3291714" algn="l"/>
                <a:tab pos="3703360" algn="l"/>
                <a:tab pos="4115006" algn="l"/>
                <a:tab pos="4526652" algn="l"/>
                <a:tab pos="4938298" algn="l"/>
                <a:tab pos="5349943" algn="l"/>
                <a:tab pos="5761590" algn="l"/>
                <a:tab pos="6173235" algn="l"/>
                <a:tab pos="6584882" algn="l"/>
                <a:tab pos="6996527" algn="l"/>
                <a:tab pos="7408174" algn="l"/>
                <a:tab pos="7819820" algn="l"/>
                <a:tab pos="8231466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F6C92DAF-0ACE-48AB-9789-C667F0A80F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70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2447"/>
            <a:ext cx="7581008" cy="101055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534442"/>
            <a:ext cx="4817159" cy="2419912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5954352"/>
            <a:ext cx="4817159" cy="1612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26B-2358-46E8-88F3-9B2857751FA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86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500297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571074"/>
            <a:ext cx="5247884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20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338998"/>
            <a:ext cx="4480748" cy="56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571074"/>
            <a:ext cx="5247885" cy="2309169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9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2839843"/>
            <a:ext cx="5247885" cy="3815086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70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896056"/>
            <a:ext cx="5020092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399075" y="1161782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242970"/>
            <a:ext cx="378082" cy="859567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76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896056"/>
            <a:ext cx="5242718" cy="4442942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5899032"/>
            <a:ext cx="5247886" cy="75589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22253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1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B8FE-1722-40DE-BB0E-7218A276250F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46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896056"/>
            <a:ext cx="809219" cy="771914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896056"/>
            <a:ext cx="4294916" cy="771914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4015-601E-466F-9321-B66B42959064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823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4A-77B3-42D3-A8B6-AA5473E1355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229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970027"/>
            <a:ext cx="5247885" cy="268490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654930"/>
            <a:ext cx="5247885" cy="126470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B1C-45E3-4717-AE9E-5F78E69B6E2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799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175866"/>
            <a:ext cx="2553051" cy="5704376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175868"/>
            <a:ext cx="2553052" cy="5704377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26D3-2FBE-4F64-8ADB-5E4D260F17F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1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176445"/>
            <a:ext cx="2555170" cy="847052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023499"/>
            <a:ext cx="2555170" cy="485674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7BB9-804C-40A0-B99E-7AE2D7083CB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537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6986-66ED-4AB2-85E3-688C2808839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515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1D07-4195-465A-A97F-346488B38C4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36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202809"/>
            <a:ext cx="2306744" cy="1879227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756893"/>
            <a:ext cx="2799359" cy="812335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082035"/>
            <a:ext cx="2306744" cy="3798901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9E64-D8BF-43DE-88A5-1056D06C3E6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931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056438"/>
            <a:ext cx="5247884" cy="833052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896056"/>
            <a:ext cx="5247884" cy="5652849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7889490"/>
            <a:ext cx="5247884" cy="990753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714A8-3406-4D51-B678-88EB9053594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868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2447"/>
            <a:ext cx="7581009" cy="101055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896055"/>
            <a:ext cx="5247884" cy="1941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175868"/>
            <a:ext cx="5247884" cy="570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8880245"/>
            <a:ext cx="56559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8880245"/>
            <a:ext cx="382197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8880245"/>
            <a:ext cx="42381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43072C85-6A16-4952-87D7-C49C4EFFB4C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18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3624512" y="3043281"/>
            <a:ext cx="2531589" cy="1348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doses de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25-30 </a:t>
            </a: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kg /</a:t>
            </a:r>
            <a:r>
              <a:rPr lang="fr-FR" sz="998" b="1" dirty="0" smtClean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ha</a:t>
            </a:r>
            <a:endParaRPr lang="fr-FR" sz="998" b="1" dirty="0">
              <a:solidFill>
                <a:prstClr val="black"/>
              </a:solidFill>
              <a:latin typeface="Century Gothic" panose="020B0502020202020204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fr-FR" sz="998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089" b="1" dirty="0" smtClean="0">
                <a:solidFill>
                  <a:srgbClr val="4FB14F"/>
                </a:solidFill>
                <a:latin typeface="Century Gothic" panose="020B0502020202020204"/>
              </a:rPr>
              <a:t>Les conseils de culture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Profondeur de semis : 2 cm 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Faire un roulage après le semis</a:t>
            </a:r>
          </a:p>
          <a:p>
            <a:pPr marL="171450" indent="-1714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998" b="1" dirty="0">
                <a:solidFill>
                  <a:prstClr val="black"/>
                </a:solidFill>
                <a:latin typeface="Century Gothic" panose="020B0502020202020204"/>
                <a:cs typeface="Arial" panose="020B0604020202020204" pitchFamily="34" charset="0"/>
              </a:rPr>
              <a:t>En période sèche, deux roulages : un post et un pré-semis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096728" y="272829"/>
            <a:ext cx="2939269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228" tIns="30614" rIns="61228" bIns="30614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4000" b="1" u="sng" kern="0" dirty="0">
                <a:ln/>
                <a:solidFill>
                  <a:srgbClr val="C42F1A">
                    <a:lumMod val="75000"/>
                  </a:srgbClr>
                </a:solidFill>
              </a:rPr>
              <a:t>MIX PRO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76742"/>
              </p:ext>
            </p:extLst>
          </p:nvPr>
        </p:nvGraphicFramePr>
        <p:xfrm>
          <a:off x="755501" y="1151626"/>
          <a:ext cx="4496401" cy="149499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296144"/>
                <a:gridCol w="3200257"/>
              </a:tblGrid>
              <a:tr h="397710"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% du poids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>
                      <a:lvl1pPr marL="0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377967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755934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133902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511869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1889836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267803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2645771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023738" algn="l" defTabSz="377967" rtl="0" eaLnBrk="1" latinLnBrk="0" hangingPunct="1">
                        <a:defRPr sz="1488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fr-FR" sz="1400" b="1" dirty="0" smtClean="0"/>
                        <a:t>Espèces/Variétés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953" marR="82953" marT="41476" marB="41476" anchor="ctr"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25%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CADOR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30%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RGH GALA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15%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Alexandrie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435"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30%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377967" rtl="0" eaLnBrk="1" latinLnBrk="0" hangingPunct="1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Trèfle violet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Century Gothic" panose="020B0502020202020204"/>
                          <a:ea typeface="+mn-ea"/>
                          <a:cs typeface="+mn-cs"/>
                        </a:rPr>
                        <a:t>NIKE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462728" y="9601608"/>
            <a:ext cx="202170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Sacherie de </a:t>
            </a:r>
            <a:r>
              <a:rPr lang="fr-FR" sz="1633" b="1" dirty="0" smtClean="0">
                <a:solidFill>
                  <a:prstClr val="black"/>
                </a:solidFill>
                <a:latin typeface="Century Gothic" panose="020B0502020202020204"/>
              </a:rPr>
              <a:t>15 </a:t>
            </a:r>
            <a:r>
              <a:rPr lang="fr-FR" sz="1633" b="1" dirty="0">
                <a:solidFill>
                  <a:prstClr val="black"/>
                </a:solidFill>
                <a:latin typeface="Century Gothic" panose="020B0502020202020204"/>
              </a:rPr>
              <a:t>kg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97148" y="2934394"/>
            <a:ext cx="3236229" cy="102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493" tIns="42925" rIns="67493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Rendement boosté sur les premières coupes par les plantes « starter »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Développement des mauvaises herbes limité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Production assuré tout au long du cycle par les plantes de fond</a:t>
            </a:r>
          </a:p>
          <a:p>
            <a:pPr marL="155539" indent="-155539" defTabSz="914400">
              <a:spcBef>
                <a:spcPts val="544"/>
              </a:spcBef>
              <a:buFont typeface="Wingdings" panose="05000000000000000000" pitchFamily="2" charset="2"/>
              <a:buChar char="Ø"/>
            </a:pPr>
            <a:r>
              <a:rPr lang="fr-FR" altLang="fr-FR" sz="1270" b="1" dirty="0">
                <a:solidFill>
                  <a:srgbClr val="4FB14F"/>
                </a:solidFill>
              </a:rPr>
              <a:t>Apport de protéines par les trèfles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3447033" y="3043281"/>
            <a:ext cx="0" cy="1333764"/>
          </a:xfrm>
          <a:prstGeom prst="line">
            <a:avLst/>
          </a:prstGeom>
          <a:noFill/>
          <a:ln w="22225" cap="rnd" cmpd="sng" algn="ctr">
            <a:solidFill>
              <a:sysClr val="windowText" lastClr="000000"/>
            </a:soli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</p:cxnSp>
      <p:sp>
        <p:nvSpPr>
          <p:cNvPr id="32" name="Rectangle à coins arrondis 31"/>
          <p:cNvSpPr/>
          <p:nvPr/>
        </p:nvSpPr>
        <p:spPr>
          <a:xfrm>
            <a:off x="5341173" y="4760035"/>
            <a:ext cx="2148123" cy="1648429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Trèfle d’Alexandrie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 smtClean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Le plus rapide d’installation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 smtClean="0">
                <a:solidFill>
                  <a:sysClr val="windowText" lastClr="000000"/>
                </a:solidFill>
                <a:latin typeface="Century Gothic" panose="020B0502020202020204"/>
              </a:rPr>
              <a:t>Restitution azotée pour la culture suivante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339314" y="6624488"/>
            <a:ext cx="2145122" cy="1966515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Le RGH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Il s’installe presque aussi rapidement qu’un RGI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valeur alimentaire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Il rendra l mélange plus pérenne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99776" y="4752280"/>
            <a:ext cx="2290445" cy="3406676"/>
          </a:xfrm>
          <a:prstGeom prst="roundRect">
            <a:avLst/>
          </a:prstGeom>
          <a:noFill/>
          <a:ln w="15875" cap="rnd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Le </a:t>
            </a:r>
            <a:r>
              <a:rPr lang="fr-FR" sz="1400" b="1" u="sng" kern="0" dirty="0">
                <a:solidFill>
                  <a:srgbClr val="7C240C"/>
                </a:solidFill>
                <a:latin typeface="Century Gothic" panose="020B0502020202020204"/>
              </a:rPr>
              <a:t>trèfle </a:t>
            </a:r>
            <a:r>
              <a:rPr lang="fr-FR" sz="1400" b="1" u="sng" kern="0" dirty="0" smtClean="0">
                <a:solidFill>
                  <a:srgbClr val="7C240C"/>
                </a:solidFill>
                <a:latin typeface="Century Gothic" panose="020B0502020202020204"/>
              </a:rPr>
              <a:t>violet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u="sng" kern="0" dirty="0">
              <a:solidFill>
                <a:srgbClr val="7C240C"/>
              </a:solidFill>
              <a:latin typeface="Century Gothic" panose="020B0502020202020204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Bonne pérennité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S’implante vite et facilement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Démarrage et remontaison rapides après chaque exploitation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Possibilité de faire plusieurs coupes dans l’année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Très bonne capacité à pousser sans azote</a:t>
            </a: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Century Gothic" panose="020B0502020202020204"/>
              </a:rPr>
              <a:t>Apport en protéines pour les animaux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6"/>
          <a:stretch/>
        </p:blipFill>
        <p:spPr>
          <a:xfrm>
            <a:off x="2660436" y="5062611"/>
            <a:ext cx="2415228" cy="3312369"/>
          </a:xfrm>
          <a:prstGeom prst="rect">
            <a:avLst/>
          </a:prstGeom>
          <a:solidFill>
            <a:srgbClr val="000000">
              <a:shade val="95000"/>
            </a:srgbClr>
          </a:solidFill>
          <a:ln w="285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7" name="ZoneTexte 16"/>
          <p:cNvSpPr txBox="1"/>
          <p:nvPr/>
        </p:nvSpPr>
        <p:spPr>
          <a:xfrm rot="591337">
            <a:off x="5127227" y="302171"/>
            <a:ext cx="248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24/36 mois Mélange FAUCHE – PATURE</a:t>
            </a:r>
          </a:p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081" y="8720346"/>
            <a:ext cx="2105937" cy="122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951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36067</TotalTime>
  <Words>145</Words>
  <Application>Microsoft Office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MS Gothic</vt:lpstr>
      <vt:lpstr>Arial</vt:lpstr>
      <vt:lpstr>Century Gothic</vt:lpstr>
      <vt:lpstr>Lucida Sans Unicode</vt:lpstr>
      <vt:lpstr>Times New Roman</vt:lpstr>
      <vt:lpstr>Trebuchet MS</vt:lpstr>
      <vt:lpstr>Wingdings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 G</dc:creator>
  <cp:lastModifiedBy>MORGANE BRIAND</cp:lastModifiedBy>
  <cp:revision>224</cp:revision>
  <cp:lastPrinted>2017-03-02T09:22:26Z</cp:lastPrinted>
  <dcterms:created xsi:type="dcterms:W3CDTF">2014-01-08T11:22:37Z</dcterms:created>
  <dcterms:modified xsi:type="dcterms:W3CDTF">2018-05-17T09:25:37Z</dcterms:modified>
</cp:coreProperties>
</file>