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4" r:id="rId1"/>
  </p:sldMasterIdLst>
  <p:notesMasterIdLst>
    <p:notesMasterId r:id="rId3"/>
  </p:notesMasterIdLst>
  <p:sldIdLst>
    <p:sldId id="272" r:id="rId2"/>
  </p:sldIdLst>
  <p:sldSz cx="7559675" cy="10080625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674" userDrawn="1">
          <p15:clr>
            <a:srgbClr val="A4A3A4"/>
          </p15:clr>
        </p15:guide>
        <p15:guide id="2" pos="19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5B6E4E"/>
    <a:srgbClr val="FDFDFD"/>
    <a:srgbClr val="4FB14F"/>
    <a:srgbClr val="7C240C"/>
    <a:srgbClr val="52AE32"/>
    <a:srgbClr val="42BE45"/>
    <a:srgbClr val="99CC00"/>
    <a:srgbClr val="63B646"/>
    <a:srgbClr val="38C846"/>
    <a:srgbClr val="CC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88" y="324"/>
      </p:cViewPr>
      <p:guideLst>
        <p:guide orient="horz" pos="2880"/>
        <p:guide pos="216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74"/>
        <p:guide pos="19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784" tIns="41892" rIns="83784" bIns="4189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13326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001838" y="754063"/>
            <a:ext cx="2774950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79482" y="4714970"/>
            <a:ext cx="5420154" cy="44481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3847068" y="0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0" y="9428464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3847068" y="9428464"/>
            <a:ext cx="2932051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10191" algn="l"/>
                <a:tab pos="821838" algn="l"/>
                <a:tab pos="1233483" algn="l"/>
                <a:tab pos="1645130" algn="l"/>
                <a:tab pos="2056775" algn="l"/>
                <a:tab pos="2468422" algn="l"/>
                <a:tab pos="2880068" algn="l"/>
                <a:tab pos="3291714" algn="l"/>
                <a:tab pos="3703360" algn="l"/>
                <a:tab pos="4115006" algn="l"/>
                <a:tab pos="4526652" algn="l"/>
                <a:tab pos="4938298" algn="l"/>
                <a:tab pos="5349943" algn="l"/>
                <a:tab pos="5761590" algn="l"/>
                <a:tab pos="6173235" algn="l"/>
                <a:tab pos="6584882" algn="l"/>
                <a:tab pos="6996527" algn="l"/>
                <a:tab pos="7408174" algn="l"/>
                <a:tab pos="7819820" algn="l"/>
                <a:tab pos="8231466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F6C92DAF-0ACE-48AB-9789-C667F0A80F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38270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999" y="-12447"/>
            <a:ext cx="7581008" cy="10105518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4704" y="3534442"/>
            <a:ext cx="4817159" cy="2419912"/>
          </a:xfrm>
        </p:spPr>
        <p:txBody>
          <a:bodyPr anchor="b">
            <a:noAutofit/>
          </a:bodyPr>
          <a:lstStyle>
            <a:lvl1pPr algn="r">
              <a:defRPr sz="4464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04" y="5954352"/>
            <a:ext cx="4817159" cy="161234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726B-2358-46E8-88F3-9B2857751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9656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896055"/>
            <a:ext cx="5247884" cy="5002977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9" y="6571074"/>
            <a:ext cx="5247884" cy="2309169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75628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896056"/>
            <a:ext cx="5020092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10297" y="5338998"/>
            <a:ext cx="4480748" cy="56003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571074"/>
            <a:ext cx="5247885" cy="2309169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399075" y="1161782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242970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119444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2839843"/>
            <a:ext cx="5247885" cy="3815086"/>
          </a:xfrm>
        </p:spPr>
        <p:txBody>
          <a:bodyPr anchor="b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3719084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896056"/>
            <a:ext cx="5020092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5899032"/>
            <a:ext cx="5247886" cy="75589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399075" y="1161782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242970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108487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44" y="896056"/>
            <a:ext cx="5242718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5899032"/>
            <a:ext cx="5247886" cy="75589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4053062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B8FE-1722-40DE-BB0E-7218A276250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614235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1660" y="896056"/>
            <a:ext cx="809219" cy="771914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77" y="896056"/>
            <a:ext cx="4294916" cy="771914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4015-601E-466F-9321-B66B42959064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30404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054A-77B3-42D3-A8B6-AA5473E1355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05054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3970027"/>
            <a:ext cx="5247885" cy="2684905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1264708"/>
          </a:xfrm>
        </p:spPr>
        <p:txBody>
          <a:bodyPr anchor="t"/>
          <a:lstStyle>
            <a:lvl1pPr marL="0" indent="0" algn="l">
              <a:buNone/>
              <a:defRPr sz="165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14B1C-45E3-4717-AE9E-5F78E69B6E2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24968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896055"/>
            <a:ext cx="5247884" cy="194145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979" y="3175866"/>
            <a:ext cx="2553051" cy="5704376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8811" y="3175868"/>
            <a:ext cx="2553052" cy="5704377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26D3-2FBE-4F64-8ADB-5E4D260F17F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490580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176445"/>
            <a:ext cx="255517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978" y="4023499"/>
            <a:ext cx="2555170" cy="485674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96691" y="3176445"/>
            <a:ext cx="255517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96691" y="4023499"/>
            <a:ext cx="2555170" cy="485674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7BB9-804C-40A0-B99E-7AE2D7083CBE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328167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6986-66ED-4AB2-85E3-688C2808839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2664742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1D07-4195-465A-A97F-346488B38C4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353821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2202809"/>
            <a:ext cx="2306744" cy="1879227"/>
          </a:xfrm>
        </p:spPr>
        <p:txBody>
          <a:bodyPr anchor="b">
            <a:normAutofit/>
          </a:bodyPr>
          <a:lstStyle>
            <a:lvl1pPr>
              <a:defRPr sz="165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502" y="756893"/>
            <a:ext cx="2799359" cy="8123351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4082035"/>
            <a:ext cx="2306744" cy="3798901"/>
          </a:xfrm>
        </p:spPr>
        <p:txBody>
          <a:bodyPr>
            <a:normAutofit/>
          </a:bodyPr>
          <a:lstStyle>
            <a:lvl1pPr marL="0" indent="0">
              <a:buNone/>
              <a:defRPr sz="1157"/>
            </a:lvl1pPr>
            <a:lvl2pPr marL="283475" indent="0">
              <a:buNone/>
              <a:defRPr sz="868"/>
            </a:lvl2pPr>
            <a:lvl3pPr marL="566951" indent="0">
              <a:buNone/>
              <a:defRPr sz="744"/>
            </a:lvl3pPr>
            <a:lvl4pPr marL="850426" indent="0">
              <a:buNone/>
              <a:defRPr sz="620"/>
            </a:lvl4pPr>
            <a:lvl5pPr marL="1133902" indent="0">
              <a:buNone/>
              <a:defRPr sz="620"/>
            </a:lvl5pPr>
            <a:lvl6pPr marL="1417377" indent="0">
              <a:buNone/>
              <a:defRPr sz="620"/>
            </a:lvl6pPr>
            <a:lvl7pPr marL="1700853" indent="0">
              <a:buNone/>
              <a:defRPr sz="620"/>
            </a:lvl7pPr>
            <a:lvl8pPr marL="1984328" indent="0">
              <a:buNone/>
              <a:defRPr sz="620"/>
            </a:lvl8pPr>
            <a:lvl9pPr marL="2267803" indent="0">
              <a:buNone/>
              <a:defRPr sz="62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9E64-D8BF-43DE-88A5-1056D06C3E6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04714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7056438"/>
            <a:ext cx="5247884" cy="833052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3978" y="896056"/>
            <a:ext cx="5247884" cy="5652849"/>
          </a:xfrm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7889490"/>
            <a:ext cx="5247884" cy="990753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14A8-3406-4D51-B678-88EB9053594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251768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000" y="-12447"/>
            <a:ext cx="7581009" cy="10105518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175868"/>
            <a:ext cx="5247884" cy="5704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68722" y="8880245"/>
            <a:ext cx="56559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3978" y="8880245"/>
            <a:ext cx="3821979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8047" y="8880245"/>
            <a:ext cx="423816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accent1"/>
                </a:solidFill>
              </a:defRPr>
            </a:lvl1pPr>
          </a:lstStyle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xmlns="" val="161231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77967" rtl="0" eaLnBrk="1" latinLnBrk="0" hangingPunct="1">
        <a:spcBef>
          <a:spcPct val="0"/>
        </a:spcBef>
        <a:buNone/>
        <a:defRPr sz="2976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882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78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34754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1272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339344" y="57486"/>
            <a:ext cx="2518155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4400" b="1" u="sng" kern="0" dirty="0" smtClean="0">
                <a:ln/>
                <a:solidFill>
                  <a:srgbClr val="5B6E4E"/>
                </a:solidFill>
              </a:rPr>
              <a:t>MEL COUV 60/40</a:t>
            </a:r>
            <a:endParaRPr lang="fr-FR" altLang="fr-FR" sz="4400" b="1" u="sng" kern="0" dirty="0">
              <a:ln/>
              <a:solidFill>
                <a:srgbClr val="5B6E4E"/>
              </a:solidFill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42892" y="2621270"/>
            <a:ext cx="3100319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Association </a:t>
            </a:r>
            <a:r>
              <a:rPr lang="fr-FR" altLang="fr-FR" sz="1270" b="1" dirty="0" err="1" smtClean="0">
                <a:solidFill>
                  <a:srgbClr val="4FB14F"/>
                </a:solidFill>
              </a:rPr>
              <a:t>appétente</a:t>
            </a:r>
            <a:r>
              <a:rPr lang="fr-FR" altLang="fr-FR" sz="1270" b="1" dirty="0" smtClean="0">
                <a:solidFill>
                  <a:srgbClr val="4FB14F"/>
                </a:solidFill>
              </a:rPr>
              <a:t> et bonne digestibilité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Présence d’effets </a:t>
            </a:r>
            <a:r>
              <a:rPr lang="fr-FR" altLang="fr-FR" sz="1270" b="1" dirty="0" err="1" smtClean="0">
                <a:solidFill>
                  <a:srgbClr val="4FB14F"/>
                </a:solidFill>
              </a:rPr>
              <a:t>allélopathiques</a:t>
            </a:r>
            <a:r>
              <a:rPr lang="fr-FR" altLang="fr-FR" sz="1270" b="1" dirty="0" smtClean="0">
                <a:solidFill>
                  <a:srgbClr val="4FB14F"/>
                </a:solidFill>
              </a:rPr>
              <a:t> qui contribuent à réduire la présence d’adventices </a:t>
            </a:r>
            <a:endParaRPr lang="fr-FR" altLang="fr-FR" sz="1270" b="1" dirty="0" smtClean="0">
              <a:solidFill>
                <a:srgbClr val="4FB14F"/>
              </a:solidFill>
            </a:endParaRP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 smtClean="0">
                <a:solidFill>
                  <a:srgbClr val="4FB14F"/>
                </a:solidFill>
              </a:rPr>
              <a:t>En pâturage pour les génisses de 2eme année , apport concentré inutile </a:t>
            </a:r>
            <a:endParaRPr lang="fr-FR" altLang="fr-FR" sz="1270" b="1" dirty="0">
              <a:solidFill>
                <a:srgbClr val="4FB14F"/>
              </a:solidFill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3962400" y="2548040"/>
            <a:ext cx="3405398" cy="2411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33746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altLang="fr-FR" sz="1089" b="1" dirty="0">
                <a:solidFill>
                  <a:srgbClr val="4FB14F"/>
                </a:solidFill>
                <a:latin typeface="Century Gothic" panose="020B0502020202020204"/>
                <a:ea typeface="+mn-ea"/>
              </a:rPr>
              <a:t>Les doses de semis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altLang="fr-FR" sz="998" b="1" dirty="0" smtClean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45</a:t>
            </a:r>
            <a:r>
              <a:rPr lang="fr-FR" altLang="fr-FR" sz="998" b="1" dirty="0" smtClean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 </a:t>
            </a:r>
            <a:r>
              <a:rPr lang="fr-FR" altLang="fr-FR" sz="998" b="1" dirty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à </a:t>
            </a:r>
            <a:r>
              <a:rPr lang="fr-FR" altLang="fr-FR" sz="998" b="1" dirty="0" smtClean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50 </a:t>
            </a:r>
            <a:r>
              <a:rPr lang="fr-FR" altLang="fr-FR" sz="998" b="1" dirty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kg /ha en pur</a:t>
            </a:r>
          </a:p>
          <a:p>
            <a:endParaRPr lang="fr-FR" altLang="fr-FR" sz="600" dirty="0" smtClean="0"/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altLang="fr-FR" sz="1089" b="1" dirty="0" smtClean="0">
                <a:solidFill>
                  <a:srgbClr val="4FB14F"/>
                </a:solidFill>
                <a:latin typeface="Century Gothic" panose="020B0502020202020204"/>
                <a:ea typeface="+mn-ea"/>
              </a:rPr>
              <a:t>Destinations </a:t>
            </a:r>
            <a:endParaRPr lang="fr-FR" altLang="fr-FR" sz="1089" b="1" dirty="0" smtClean="0">
              <a:solidFill>
                <a:srgbClr val="4FB14F"/>
              </a:solidFill>
              <a:latin typeface="Century Gothic" panose="020B0502020202020204"/>
              <a:ea typeface="+mn-ea"/>
            </a:endParaRP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altLang="fr-FR" sz="998" b="1" dirty="0" smtClean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Pâturage 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altLang="fr-FR" sz="998" b="1" dirty="0" smtClean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Affouragement en vert 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altLang="fr-FR" sz="998" b="1" dirty="0" smtClean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Ensilage 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altLang="fr-FR" sz="998" b="1" dirty="0" smtClean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Enrubannage selon conditions pédoclimatiques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fr-FR" altLang="fr-FR" sz="998" b="1" dirty="0" smtClean="0">
              <a:solidFill>
                <a:prstClr val="black"/>
              </a:solidFill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altLang="fr-FR" sz="998" b="1" dirty="0" smtClean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Culture suivante conseillée 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altLang="fr-FR" sz="998" b="1" dirty="0" smtClean="0">
                <a:solidFill>
                  <a:prstClr val="black"/>
                </a:solidFill>
                <a:latin typeface="Century Gothic" panose="020B0502020202020204"/>
                <a:ea typeface="+mn-ea"/>
                <a:cs typeface="Arial" panose="020B0604020202020204" pitchFamily="34" charset="0"/>
              </a:rPr>
              <a:t>Pomme de terre / Maïs </a:t>
            </a:r>
            <a:endParaRPr lang="fr-FR" altLang="fr-FR" sz="998" b="1" dirty="0">
              <a:solidFill>
                <a:prstClr val="black"/>
              </a:solidFill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endParaRPr lang="fr-FR" altLang="fr-FR" sz="900" b="1" dirty="0"/>
          </a:p>
          <a:p>
            <a:pPr marL="171450" indent="-171450">
              <a:buFontTx/>
              <a:buChar char="-"/>
            </a:pPr>
            <a:endParaRPr lang="fr-FR" altLang="fr-FR" sz="9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5420374" y="9623856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25 kg</a:t>
            </a:r>
          </a:p>
        </p:txBody>
      </p:sp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89614356"/>
              </p:ext>
            </p:extLst>
          </p:nvPr>
        </p:nvGraphicFramePr>
        <p:xfrm>
          <a:off x="758026" y="888058"/>
          <a:ext cx="4533979" cy="1173978"/>
        </p:xfrm>
        <a:graphic>
          <a:graphicData uri="http://schemas.openxmlformats.org/drawingml/2006/table">
            <a:tbl>
              <a:tblPr bandRow="1">
                <a:tableStyleId>{8A107856-5554-42FB-B03E-39F5DBC370BA}</a:tableStyleId>
              </a:tblPr>
              <a:tblGrid>
                <a:gridCol w="8529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810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25338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/>
                        <a:t>% du poids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/>
                        <a:t>Espèces/Variétés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7435"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AVOIN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 DIPLOIDE 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7435"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40%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377967" rtl="0" eaLnBrk="1" latinLnBrk="0" hangingPunct="1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VESCE COMMUNNE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PRINTEMPS</a:t>
                      </a:r>
                      <a:endParaRPr lang="fr-F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cxnSp>
        <p:nvCxnSpPr>
          <p:cNvPr id="26" name="Connecteur droit 25"/>
          <p:cNvCxnSpPr/>
          <p:nvPr/>
        </p:nvCxnSpPr>
        <p:spPr>
          <a:xfrm>
            <a:off x="3635821" y="2621270"/>
            <a:ext cx="0" cy="1698962"/>
          </a:xfrm>
          <a:prstGeom prst="line">
            <a:avLst/>
          </a:prstGeom>
          <a:noFill/>
          <a:ln w="22225" cap="rnd" cmpd="sng" algn="ctr">
            <a:solidFill>
              <a:sysClr val="windowText" lastClr="000000"/>
            </a:solidFill>
            <a:prstDash val="solid"/>
          </a:ln>
          <a:effectLst>
            <a:outerShdw blurRad="38100" dist="25400" dir="5400000" rotWithShape="0">
              <a:srgbClr val="000000">
                <a:alpha val="25000"/>
              </a:srgbClr>
            </a:outerShdw>
          </a:effectLst>
        </p:spPr>
      </p:cxnSp>
      <p:sp>
        <p:nvSpPr>
          <p:cNvPr id="29" name="Rectangle à coins arrondis 28"/>
          <p:cNvSpPr/>
          <p:nvPr/>
        </p:nvSpPr>
        <p:spPr>
          <a:xfrm>
            <a:off x="3347789" y="4896296"/>
            <a:ext cx="3240360" cy="3096344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u="sng" kern="0" dirty="0" smtClean="0">
                <a:solidFill>
                  <a:srgbClr val="5B6E4E"/>
                </a:solidFill>
                <a:latin typeface="Century Gothic" panose="020B0502020202020204"/>
              </a:rPr>
              <a:t>Destruction </a:t>
            </a:r>
          </a:p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u="sng" kern="0" dirty="0" smtClean="0">
              <a:solidFill>
                <a:srgbClr val="5B6E4E"/>
              </a:solidFill>
              <a:latin typeface="Century Gothic" panose="020B0502020202020204"/>
            </a:endParaRPr>
          </a:p>
          <a:p>
            <a:pPr marL="0" lvl="1" indent="646572" defTabSz="1293144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200" dirty="0" smtClean="0">
                <a:solidFill>
                  <a:schemeClr val="tx1"/>
                </a:solidFill>
                <a:latin typeface="Berlin Sans FB" pitchFamily="34" charset="0"/>
              </a:rPr>
              <a:t>Passage d’un rouleau au moment des gelées après le 15 février pour favoriser la dégradation de l’ensemble de la biomasse</a:t>
            </a:r>
          </a:p>
          <a:p>
            <a:pPr marL="646572" lvl="1" indent="0" defTabSz="1293144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sz="12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marL="0" lvl="1" indent="646572" defTabSz="1293144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200" dirty="0" smtClean="0">
                <a:solidFill>
                  <a:schemeClr val="tx1"/>
                </a:solidFill>
                <a:latin typeface="Berlin Sans FB" pitchFamily="34" charset="0"/>
              </a:rPr>
              <a:t>Le couvert ainsi détruit pourra servir de </a:t>
            </a:r>
            <a:r>
              <a:rPr lang="fr-FR" sz="1200" dirty="0" err="1" smtClean="0">
                <a:solidFill>
                  <a:schemeClr val="tx1"/>
                </a:solidFill>
                <a:latin typeface="Berlin Sans FB" pitchFamily="34" charset="0"/>
              </a:rPr>
              <a:t>mulch</a:t>
            </a:r>
            <a:r>
              <a:rPr lang="fr-FR" sz="1200" dirty="0" smtClean="0">
                <a:solidFill>
                  <a:schemeClr val="tx1"/>
                </a:solidFill>
                <a:latin typeface="Berlin Sans FB" pitchFamily="34" charset="0"/>
              </a:rPr>
              <a:t> en surface, évitant ainsi l’évapotranspiration et le développement des mauvaises herbes</a:t>
            </a:r>
          </a:p>
          <a:p>
            <a:pPr marL="1293144" lvl="2" indent="0" defTabSz="1293144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sz="12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marL="0" lvl="1" indent="646572" defTabSz="1293144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1200" dirty="0" smtClean="0">
                <a:solidFill>
                  <a:schemeClr val="tx1"/>
                </a:solidFill>
                <a:latin typeface="Berlin Sans FB" pitchFamily="34" charset="0"/>
              </a:rPr>
              <a:t>Passage d’outils à disques</a:t>
            </a:r>
            <a:endParaRPr lang="fr-FR" sz="1200" b="1" u="sng" kern="0" dirty="0">
              <a:solidFill>
                <a:srgbClr val="5B6E4E"/>
              </a:solidFill>
              <a:latin typeface="Century Gothic" panose="020B0502020202020204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611485" y="4824288"/>
            <a:ext cx="2227295" cy="4176464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u="sng" kern="0" dirty="0" smtClean="0">
                <a:solidFill>
                  <a:srgbClr val="5B6E4E"/>
                </a:solidFill>
                <a:latin typeface="Century Gothic" panose="020B0502020202020204"/>
              </a:rPr>
              <a:t>Période de semis </a:t>
            </a:r>
            <a:endParaRPr lang="fr-FR" sz="1400" b="1" u="sng" kern="0" dirty="0">
              <a:solidFill>
                <a:srgbClr val="5B6E4E"/>
              </a:solidFill>
              <a:latin typeface="Century Gothic" panose="020B0502020202020204"/>
            </a:endParaRPr>
          </a:p>
          <a:p>
            <a:pPr defTabSz="1293144" fontAlgn="auto">
              <a:lnSpc>
                <a:spcPct val="90000"/>
              </a:lnSpc>
              <a:spcBef>
                <a:spcPts val="1697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  <a:latin typeface="Berlin Sans FB" pitchFamily="34" charset="0"/>
              </a:rPr>
              <a:t>Période de semis de juillet à octobre</a:t>
            </a:r>
          </a:p>
          <a:p>
            <a:pPr defTabSz="1293144" fontAlgn="auto">
              <a:lnSpc>
                <a:spcPct val="90000"/>
              </a:lnSpc>
              <a:spcBef>
                <a:spcPts val="1697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  <a:latin typeface="Berlin Sans FB" pitchFamily="34" charset="0"/>
              </a:rPr>
              <a:t>Profondeur de semis de 2 à 3cm maxi, rouler graines/sol</a:t>
            </a:r>
          </a:p>
          <a:p>
            <a:pPr defTabSz="1293144" fontAlgn="auto">
              <a:lnSpc>
                <a:spcPct val="90000"/>
              </a:lnSpc>
              <a:spcBef>
                <a:spcPts val="1697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  <a:latin typeface="Berlin Sans FB" pitchFamily="34" charset="0"/>
              </a:rPr>
              <a:t>Couverture rapide et efficace</a:t>
            </a:r>
          </a:p>
          <a:p>
            <a:pPr defTabSz="1293144" fontAlgn="auto">
              <a:lnSpc>
                <a:spcPct val="90000"/>
              </a:lnSpc>
              <a:spcBef>
                <a:spcPts val="1697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  <a:latin typeface="Berlin Sans FB" pitchFamily="34" charset="0"/>
              </a:rPr>
              <a:t>Germination très rapide de l’avoine diploïde</a:t>
            </a:r>
          </a:p>
          <a:p>
            <a:pPr defTabSz="1293144" fontAlgn="auto">
              <a:lnSpc>
                <a:spcPct val="90000"/>
              </a:lnSpc>
              <a:spcBef>
                <a:spcPts val="1697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  <a:latin typeface="Berlin Sans FB" pitchFamily="34" charset="0"/>
              </a:rPr>
              <a:t>Système racinaire dense et complémentaire </a:t>
            </a:r>
          </a:p>
          <a:p>
            <a:pPr defTabSz="1293144" fontAlgn="auto">
              <a:lnSpc>
                <a:spcPct val="90000"/>
              </a:lnSpc>
              <a:spcBef>
                <a:spcPts val="1697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  <a:latin typeface="Berlin Sans FB" pitchFamily="34" charset="0"/>
              </a:rPr>
              <a:t>Captage maximum de l’azote (40 U)</a:t>
            </a:r>
          </a:p>
          <a:p>
            <a:pPr defTabSz="1293144" fontAlgn="auto">
              <a:lnSpc>
                <a:spcPct val="90000"/>
              </a:lnSpc>
              <a:spcBef>
                <a:spcPts val="1697"/>
              </a:spcBef>
              <a:spcAft>
                <a:spcPts val="0"/>
              </a:spcAft>
              <a:defRPr/>
            </a:pPr>
            <a:r>
              <a:rPr lang="fr-FR" sz="1000" dirty="0" smtClean="0">
                <a:solidFill>
                  <a:schemeClr val="tx1"/>
                </a:solidFill>
                <a:latin typeface="Berlin Sans FB" pitchFamily="34" charset="0"/>
              </a:rPr>
              <a:t>Destruction facile par roulage sur couvert développé combiné au gel</a:t>
            </a:r>
          </a:p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b="1" u="sng" kern="0" dirty="0">
              <a:solidFill>
                <a:srgbClr val="7C240C"/>
              </a:solidFill>
              <a:latin typeface="Century Gothic" panose="020B0502020202020204"/>
            </a:endParaRPr>
          </a:p>
        </p:txBody>
      </p:sp>
      <p:pic>
        <p:nvPicPr>
          <p:cNvPr id="14" name="Image 13" descr="Adiel-logo-texte-noir-B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01" y="8280672"/>
            <a:ext cx="2778864" cy="1238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942935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36113</TotalTime>
  <Words>177</Words>
  <Application>Microsoft Office PowerPoint</Application>
  <PresentationFormat>Personnalisé</PresentationFormat>
  <Paragraphs>37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Facette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 G</dc:creator>
  <cp:lastModifiedBy>Adiel-20</cp:lastModifiedBy>
  <cp:revision>225</cp:revision>
  <cp:lastPrinted>2017-03-02T09:22:26Z</cp:lastPrinted>
  <dcterms:created xsi:type="dcterms:W3CDTF">2014-01-08T11:22:37Z</dcterms:created>
  <dcterms:modified xsi:type="dcterms:W3CDTF">2019-03-28T12:36:27Z</dcterms:modified>
</cp:coreProperties>
</file>