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7" r:id="rId1"/>
  </p:sldMasterIdLst>
  <p:notesMasterIdLst>
    <p:notesMasterId r:id="rId3"/>
  </p:notesMasterIdLst>
  <p:sldIdLst>
    <p:sldId id="275" r:id="rId2"/>
  </p:sldIdLst>
  <p:sldSz cx="7559675" cy="10080625"/>
  <p:notesSz cx="6669088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2AE32"/>
    <a:srgbClr val="4FB14F"/>
    <a:srgbClr val="42BE45"/>
    <a:srgbClr val="99CC00"/>
    <a:srgbClr val="63B646"/>
    <a:srgbClr val="38C846"/>
    <a:srgbClr val="CCCC00"/>
    <a:srgbClr val="33CC33"/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036" y="78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42" tIns="41570" rIns="83142" bIns="4157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936750" y="754063"/>
            <a:ext cx="2776538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66629" y="4714970"/>
            <a:ext cx="5317625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045" algn="l"/>
                <a:tab pos="815534" algn="l"/>
                <a:tab pos="1224022" algn="l"/>
                <a:tab pos="1632512" algn="l"/>
                <a:tab pos="2041000" algn="l"/>
                <a:tab pos="2449489" algn="l"/>
                <a:tab pos="2857978" algn="l"/>
                <a:tab pos="3266467" algn="l"/>
                <a:tab pos="3674955" algn="l"/>
                <a:tab pos="4083444" algn="l"/>
                <a:tab pos="4491932" algn="l"/>
                <a:tab pos="4900421" algn="l"/>
                <a:tab pos="5308909" algn="l"/>
                <a:tab pos="5717398" algn="l"/>
                <a:tab pos="6125887" algn="l"/>
                <a:tab pos="6534376" algn="l"/>
                <a:tab pos="6942864" algn="l"/>
                <a:tab pos="7351354" algn="l"/>
                <a:tab pos="7759842" algn="l"/>
                <a:tab pos="8168331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774296" y="0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045" algn="l"/>
                <a:tab pos="815534" algn="l"/>
                <a:tab pos="1224022" algn="l"/>
                <a:tab pos="1632512" algn="l"/>
                <a:tab pos="2041000" algn="l"/>
                <a:tab pos="2449489" algn="l"/>
                <a:tab pos="2857978" algn="l"/>
                <a:tab pos="3266467" algn="l"/>
                <a:tab pos="3674955" algn="l"/>
                <a:tab pos="4083444" algn="l"/>
                <a:tab pos="4491932" algn="l"/>
                <a:tab pos="4900421" algn="l"/>
                <a:tab pos="5308909" algn="l"/>
                <a:tab pos="5717398" algn="l"/>
                <a:tab pos="6125887" algn="l"/>
                <a:tab pos="6534376" algn="l"/>
                <a:tab pos="6942864" algn="l"/>
                <a:tab pos="7351354" algn="l"/>
                <a:tab pos="7759842" algn="l"/>
                <a:tab pos="8168331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428464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045" algn="l"/>
                <a:tab pos="815534" algn="l"/>
                <a:tab pos="1224022" algn="l"/>
                <a:tab pos="1632512" algn="l"/>
                <a:tab pos="2041000" algn="l"/>
                <a:tab pos="2449489" algn="l"/>
                <a:tab pos="2857978" algn="l"/>
                <a:tab pos="3266467" algn="l"/>
                <a:tab pos="3674955" algn="l"/>
                <a:tab pos="4083444" algn="l"/>
                <a:tab pos="4491932" algn="l"/>
                <a:tab pos="4900421" algn="l"/>
                <a:tab pos="5308909" algn="l"/>
                <a:tab pos="5717398" algn="l"/>
                <a:tab pos="6125887" algn="l"/>
                <a:tab pos="6534376" algn="l"/>
                <a:tab pos="6942864" algn="l"/>
                <a:tab pos="7351354" algn="l"/>
                <a:tab pos="7759842" algn="l"/>
                <a:tab pos="8168331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774296" y="9428464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07045" algn="l"/>
                <a:tab pos="815534" algn="l"/>
                <a:tab pos="1224022" algn="l"/>
                <a:tab pos="1632512" algn="l"/>
                <a:tab pos="2041000" algn="l"/>
                <a:tab pos="2449489" algn="l"/>
                <a:tab pos="2857978" algn="l"/>
                <a:tab pos="3266467" algn="l"/>
                <a:tab pos="3674955" algn="l"/>
                <a:tab pos="4083444" algn="l"/>
                <a:tab pos="4491932" algn="l"/>
                <a:tab pos="4900421" algn="l"/>
                <a:tab pos="5308909" algn="l"/>
                <a:tab pos="5717398" algn="l"/>
                <a:tab pos="6125887" algn="l"/>
                <a:tab pos="6534376" algn="l"/>
                <a:tab pos="6942864" algn="l"/>
                <a:tab pos="7351354" algn="l"/>
                <a:tab pos="7759842" algn="l"/>
                <a:tab pos="816833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976136" y="754631"/>
            <a:ext cx="4715417" cy="372156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142" tIns="41570" rIns="83142" bIns="41570" anchor="ctr"/>
          <a:lstStyle/>
          <a:p>
            <a:endParaRPr lang="fr-FR"/>
          </a:p>
        </p:txBody>
      </p:sp>
      <p:sp>
        <p:nvSpPr>
          <p:cNvPr id="2560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66629" y="4714970"/>
            <a:ext cx="5326028" cy="4457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88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1" y="6855864"/>
            <a:ext cx="7565536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66976" y="2576162"/>
            <a:ext cx="6425724" cy="268957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66976" y="5308728"/>
            <a:ext cx="6425724" cy="176345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112" y="7280452"/>
            <a:ext cx="7562788" cy="2810592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2177417"/>
            <a:ext cx="6803708" cy="6447118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58193" y="403696"/>
            <a:ext cx="1469499" cy="8220841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403697"/>
            <a:ext cx="5228775" cy="8220839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14" y="1557678"/>
            <a:ext cx="6425724" cy="268816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43048" y="4309345"/>
            <a:ext cx="3779838" cy="21385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7" name="Chevron 6"/>
          <p:cNvSpPr/>
          <p:nvPr/>
        </p:nvSpPr>
        <p:spPr>
          <a:xfrm>
            <a:off x="3006574" y="441776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2852458" y="441776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4" y="2177416"/>
            <a:ext cx="3338856" cy="66527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5" y="2177416"/>
            <a:ext cx="3338856" cy="66527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01358"/>
            <a:ext cx="6803708" cy="1680104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7952493"/>
            <a:ext cx="3340169" cy="1120069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840211" y="7952493"/>
            <a:ext cx="3341481" cy="1120069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77984" y="2122979"/>
            <a:ext cx="3340169" cy="579402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0" y="2122979"/>
            <a:ext cx="3341481" cy="579402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968" y="7168444"/>
            <a:ext cx="6185454" cy="672042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653843" y="7871504"/>
            <a:ext cx="3285939" cy="1344083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55968" y="403225"/>
            <a:ext cx="6183814" cy="6720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561480" y="9419085"/>
            <a:ext cx="1587532" cy="537633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43498" y="8001297"/>
            <a:ext cx="5921745" cy="952841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8992" y="279235"/>
            <a:ext cx="7181691" cy="645160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621164" y="9419085"/>
            <a:ext cx="1943393" cy="5367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992" y="7151279"/>
            <a:ext cx="6676251" cy="82707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12767" y="8738506"/>
            <a:ext cx="4084592" cy="13538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01560" y="8729796"/>
            <a:ext cx="3051029" cy="1372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4995" y="8512606"/>
            <a:ext cx="2812816" cy="1588776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7636" y="8507439"/>
            <a:ext cx="2815457" cy="159394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7162934" y="733254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7008817" y="733254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12767" y="8738506"/>
            <a:ext cx="4084592" cy="13538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01560" y="8729796"/>
            <a:ext cx="3051029" cy="1372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4995" y="8512606"/>
            <a:ext cx="2812816" cy="1588776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7636" y="8507439"/>
            <a:ext cx="2815457" cy="159394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377984" y="403693"/>
            <a:ext cx="6803708" cy="1680104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377984" y="2177416"/>
            <a:ext cx="6803708" cy="665274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5561480" y="9419085"/>
            <a:ext cx="1587532" cy="5376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621164" y="9419085"/>
            <a:ext cx="1943393" cy="5367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149012" y="9419085"/>
            <a:ext cx="302387" cy="5367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555701" y="215776"/>
            <a:ext cx="2636058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RUMILAIT Sac 25 kg 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323453" y="1103618"/>
            <a:ext cx="3269355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Excellente couverture de la prairie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Rapide et productif sur deux coupes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Développement des mauvaises herbes limité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152369"/>
              </p:ext>
            </p:extLst>
          </p:nvPr>
        </p:nvGraphicFramePr>
        <p:xfrm>
          <a:off x="4155153" y="1120224"/>
          <a:ext cx="3077499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8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Moha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RGI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diploîde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ALTER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441033" y="3050287"/>
            <a:ext cx="4184608" cy="1503513"/>
            <a:chOff x="288649" y="3820196"/>
            <a:chExt cx="4184608" cy="1503513"/>
          </a:xfrm>
        </p:grpSpPr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288649" y="3820196"/>
              <a:ext cx="4184608" cy="1503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RGI alternatif diploïde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Très grande première coupe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Haute qualité de fourrage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Conservation très facile </a:t>
              </a:r>
              <a:r>
                <a:rPr lang="fr-FR" altLang="fr-FR" sz="1200" b="1" dirty="0">
                  <a:solidFill>
                    <a:schemeClr val="tx1"/>
                  </a:solidFill>
                  <a:ea typeface="+mn-ea"/>
                  <a:sym typeface="Wingdings" panose="05000000000000000000" pitchFamily="2" charset="2"/>
                </a:rPr>
                <a:t> teneur en matière sèche plus élevé que les tétraploïdes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  <a:sym typeface="Wingdings" panose="05000000000000000000" pitchFamily="2" charset="2"/>
                </a:rPr>
                <a:t>Port de feuille dressé qui laisse mieux passer la lumière et favorise le développement des trèfles</a:t>
              </a:r>
              <a:endParaRPr lang="fr-FR" altLang="fr-FR" sz="1200" b="1" dirty="0">
                <a:solidFill>
                  <a:schemeClr val="tx1"/>
                </a:solidFill>
                <a:ea typeface="+mn-ea"/>
              </a:endParaRPr>
            </a:p>
          </p:txBody>
        </p:sp>
        <p:sp>
          <p:nvSpPr>
            <p:cNvPr id="54" name="Line 14"/>
            <p:cNvSpPr>
              <a:spLocks noChangeShapeType="1"/>
            </p:cNvSpPr>
            <p:nvPr/>
          </p:nvSpPr>
          <p:spPr bwMode="auto">
            <a:xfrm>
              <a:off x="308168" y="4145405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4844620" y="3802043"/>
            <a:ext cx="2707798" cy="3060000"/>
            <a:chOff x="4665381" y="4237361"/>
            <a:chExt cx="2707798" cy="3060000"/>
          </a:xfrm>
        </p:grpSpPr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4871947" y="4344612"/>
              <a:ext cx="2249417" cy="1627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30 kg /ha</a:t>
              </a:r>
            </a:p>
            <a:p>
              <a:endParaRPr lang="fr-FR" altLang="fr-FR" sz="900" b="1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 cm 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4889796" y="6291344"/>
              <a:ext cx="2483383" cy="958352"/>
              <a:chOff x="4986891" y="5905985"/>
              <a:chExt cx="2483383" cy="958352"/>
            </a:xfrm>
          </p:grpSpPr>
          <p:pic>
            <p:nvPicPr>
              <p:cNvPr id="36" name="Picture 19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86891" y="6029797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5310707" y="5905985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Attention pour les parcelles ayant reçu dans l’année un désherbage à base de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>
              <a:off x="4665381" y="4237361"/>
              <a:ext cx="1190" cy="3060000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460430" y="6223640"/>
            <a:ext cx="4186786" cy="1631216"/>
            <a:chOff x="262733" y="4627757"/>
            <a:chExt cx="4186786" cy="1631216"/>
          </a:xfrm>
        </p:grpSpPr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75933" y="4627757"/>
              <a:ext cx="4173586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Alexandrie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Riche en protéines </a:t>
              </a:r>
              <a:r>
                <a:rPr lang="fr-FR" altLang="fr-FR" sz="12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augmente la valeur alimentaire du mélange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Restitue de l’azote à la culture suivante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5000943" y="2741297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444935" y="4880772"/>
            <a:ext cx="4200695" cy="1000274"/>
            <a:chOff x="262733" y="4627757"/>
            <a:chExt cx="4200695" cy="1000274"/>
          </a:xfrm>
        </p:grpSpPr>
        <p:sp>
          <p:nvSpPr>
            <p:cNvPr id="57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275934" y="4627757"/>
              <a:ext cx="4187494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Moha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Plante peu exigeante en eau grâce à son système racinaire puissant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Cycle court de production</a:t>
              </a:r>
              <a:endParaRPr lang="fr-FR" altLang="fr-FR" sz="2000" b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Adiel-logo-texte-blanc-B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6903" y="8136656"/>
            <a:ext cx="3342772" cy="194396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47532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35651</TotalTime>
  <Words>171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Lucida Sans Unicode</vt:lpstr>
      <vt:lpstr>Times New Roman</vt:lpstr>
      <vt:lpstr>Verdana</vt:lpstr>
      <vt:lpstr>Wingdings</vt:lpstr>
      <vt:lpstr>Wingdings 2</vt:lpstr>
      <vt:lpstr>Wingdings 3</vt:lpstr>
      <vt:lpstr>Rotonde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Severine</cp:lastModifiedBy>
  <cp:revision>190</cp:revision>
  <cp:lastPrinted>2019-03-20T16:53:40Z</cp:lastPrinted>
  <dcterms:created xsi:type="dcterms:W3CDTF">2014-01-08T11:22:37Z</dcterms:created>
  <dcterms:modified xsi:type="dcterms:W3CDTF">2019-03-20T17:43:10Z</dcterms:modified>
</cp:coreProperties>
</file>