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3"/>
  </p:notesMasterIdLst>
  <p:sldIdLst>
    <p:sldId id="272" r:id="rId2"/>
  </p:sldIdLst>
  <p:sldSz cx="7559675" cy="10080625"/>
  <p:notesSz cx="6735763" cy="98663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57" userDrawn="1">
          <p15:clr>
            <a:srgbClr val="A4A3A4"/>
          </p15:clr>
        </p15:guide>
        <p15:guide id="2" pos="2028" userDrawn="1">
          <p15:clr>
            <a:srgbClr val="A4A3A4"/>
          </p15:clr>
        </p15:guide>
        <p15:guide id="3" orient="horz" pos="2658">
          <p15:clr>
            <a:srgbClr val="A4A3A4"/>
          </p15:clr>
        </p15:guide>
        <p15:guide id="4" pos="19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2AE32"/>
    <a:srgbClr val="4FB14F"/>
    <a:srgbClr val="42BE45"/>
    <a:srgbClr val="99CC00"/>
    <a:srgbClr val="63B646"/>
    <a:srgbClr val="38C846"/>
    <a:srgbClr val="CCCC00"/>
    <a:srgbClr val="33CC33"/>
    <a:srgbClr val="00CC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036" y="78"/>
      </p:cViewPr>
      <p:guideLst>
        <p:guide orient="horz" pos="2880"/>
        <p:guide pos="216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757"/>
        <p:guide pos="2028"/>
        <p:guide orient="horz" pos="2658"/>
        <p:guide pos="19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0" y="0"/>
            <a:ext cx="6735763" cy="98663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83168" tIns="41583" rIns="83168" bIns="41583" anchor="ctr"/>
          <a:lstStyle/>
          <a:p>
            <a: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>
              <a:latin typeface="Arial" charset="0"/>
            </a:endParaRPr>
          </a:p>
        </p:txBody>
      </p:sp>
      <p:sp>
        <p:nvSpPr>
          <p:cNvPr id="13326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978025" y="749300"/>
            <a:ext cx="2760663" cy="368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62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73294" y="4686317"/>
            <a:ext cx="5370788" cy="4421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hdr"/>
          </p:nvPr>
        </p:nvSpPr>
        <p:spPr bwMode="auto">
          <a:xfrm>
            <a:off x="1" y="0"/>
            <a:ext cx="2905346" cy="4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73" algn="l"/>
                <a:tab pos="815790" algn="l"/>
                <a:tab pos="1224406" algn="l"/>
                <a:tab pos="1633023" algn="l"/>
                <a:tab pos="2041639" algn="l"/>
                <a:tab pos="2450256" algn="l"/>
                <a:tab pos="2858873" algn="l"/>
                <a:tab pos="3267490" algn="l"/>
                <a:tab pos="3676107" algn="l"/>
                <a:tab pos="4084724" algn="l"/>
                <a:tab pos="4493340" algn="l"/>
                <a:tab pos="4901957" algn="l"/>
                <a:tab pos="5310573" algn="l"/>
                <a:tab pos="5719190" algn="l"/>
                <a:tab pos="6127806" algn="l"/>
                <a:tab pos="6536423" algn="l"/>
                <a:tab pos="6945039" algn="l"/>
                <a:tab pos="7353657" algn="l"/>
                <a:tab pos="7762273" algn="l"/>
                <a:tab pos="817089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dt"/>
          </p:nvPr>
        </p:nvSpPr>
        <p:spPr bwMode="auto">
          <a:xfrm>
            <a:off x="3812030" y="0"/>
            <a:ext cx="2905346" cy="4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73" algn="l"/>
                <a:tab pos="815790" algn="l"/>
                <a:tab pos="1224406" algn="l"/>
                <a:tab pos="1633023" algn="l"/>
                <a:tab pos="2041639" algn="l"/>
                <a:tab pos="2450256" algn="l"/>
                <a:tab pos="2858873" algn="l"/>
                <a:tab pos="3267490" algn="l"/>
                <a:tab pos="3676107" algn="l"/>
                <a:tab pos="4084724" algn="l"/>
                <a:tab pos="4493340" algn="l"/>
                <a:tab pos="4901957" algn="l"/>
                <a:tab pos="5310573" algn="l"/>
                <a:tab pos="5719190" algn="l"/>
                <a:tab pos="6127806" algn="l"/>
                <a:tab pos="6536423" algn="l"/>
                <a:tab pos="6945039" algn="l"/>
                <a:tab pos="7353657" algn="l"/>
                <a:tab pos="7762273" algn="l"/>
                <a:tab pos="817089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ftr"/>
          </p:nvPr>
        </p:nvSpPr>
        <p:spPr bwMode="auto">
          <a:xfrm>
            <a:off x="1" y="9371166"/>
            <a:ext cx="2905346" cy="4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07173" algn="l"/>
                <a:tab pos="815790" algn="l"/>
                <a:tab pos="1224406" algn="l"/>
                <a:tab pos="1633023" algn="l"/>
                <a:tab pos="2041639" algn="l"/>
                <a:tab pos="2450256" algn="l"/>
                <a:tab pos="2858873" algn="l"/>
                <a:tab pos="3267490" algn="l"/>
                <a:tab pos="3676107" algn="l"/>
                <a:tab pos="4084724" algn="l"/>
                <a:tab pos="4493340" algn="l"/>
                <a:tab pos="4901957" algn="l"/>
                <a:tab pos="5310573" algn="l"/>
                <a:tab pos="5719190" algn="l"/>
                <a:tab pos="6127806" algn="l"/>
                <a:tab pos="6536423" algn="l"/>
                <a:tab pos="6945039" algn="l"/>
                <a:tab pos="7353657" algn="l"/>
                <a:tab pos="7762273" algn="l"/>
                <a:tab pos="817089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66" name="Rectangle 18"/>
          <p:cNvSpPr>
            <a:spLocks noGrp="1" noChangeArrowheads="1"/>
          </p:cNvSpPr>
          <p:nvPr>
            <p:ph type="sldNum"/>
          </p:nvPr>
        </p:nvSpPr>
        <p:spPr bwMode="auto">
          <a:xfrm>
            <a:off x="3812030" y="9371166"/>
            <a:ext cx="2905346" cy="474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0" algn="l"/>
                <a:tab pos="407173" algn="l"/>
                <a:tab pos="815790" algn="l"/>
                <a:tab pos="1224406" algn="l"/>
                <a:tab pos="1633023" algn="l"/>
                <a:tab pos="2041639" algn="l"/>
                <a:tab pos="2450256" algn="l"/>
                <a:tab pos="2858873" algn="l"/>
                <a:tab pos="3267490" algn="l"/>
                <a:tab pos="3676107" algn="l"/>
                <a:tab pos="4084724" algn="l"/>
                <a:tab pos="4493340" algn="l"/>
                <a:tab pos="4901957" algn="l"/>
                <a:tab pos="5310573" algn="l"/>
                <a:tab pos="5719190" algn="l"/>
                <a:tab pos="6127806" algn="l"/>
                <a:tab pos="6536423" algn="l"/>
                <a:tab pos="6945039" algn="l"/>
                <a:tab pos="7353657" algn="l"/>
                <a:tab pos="7762273" algn="l"/>
                <a:tab pos="817089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fld id="{F6C92DAF-0ACE-48AB-9789-C667F0A80F7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27079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5866" y="3696231"/>
            <a:ext cx="5456831" cy="3326079"/>
          </a:xfrm>
        </p:spPr>
        <p:txBody>
          <a:bodyPr anchor="b">
            <a:normAutofit/>
          </a:bodyPr>
          <a:lstStyle>
            <a:lvl1pPr>
              <a:defRPr sz="44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5866" y="7022307"/>
            <a:ext cx="5456831" cy="1655532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5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33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89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67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4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23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8"/>
          <p:cNvSpPr/>
          <p:nvPr/>
        </p:nvSpPr>
        <p:spPr bwMode="auto">
          <a:xfrm>
            <a:off x="-26223" y="6351703"/>
            <a:ext cx="1153688" cy="1149146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986" y="6658007"/>
            <a:ext cx="483622" cy="536700"/>
          </a:xfrm>
        </p:spPr>
        <p:txBody>
          <a:bodyPr/>
          <a:lstStyle/>
          <a:p>
            <a:fld id="{81ED726B-2358-46E8-88F3-9B2857751FA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91828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896056"/>
            <a:ext cx="5449832" cy="4581760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098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97371" y="5152319"/>
            <a:ext cx="4674273" cy="56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6400044"/>
            <a:ext cx="5449832" cy="2286976"/>
          </a:xfrm>
        </p:spPr>
        <p:txBody>
          <a:bodyPr anchor="ctr">
            <a:normAutofit/>
          </a:bodyPr>
          <a:lstStyle>
            <a:lvl1pPr marL="0" indent="0" algn="l">
              <a:buNone/>
              <a:defRPr sz="148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4" name="TextBox 13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8164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584224"/>
            <a:ext cx="5449832" cy="4005270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81199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809001" y="896056"/>
            <a:ext cx="5051016" cy="4256264"/>
          </a:xfrm>
        </p:spPr>
        <p:txBody>
          <a:bodyPr anchor="ctr">
            <a:normAutofit/>
          </a:bodyPr>
          <a:lstStyle>
            <a:lvl1pPr algn="l">
              <a:defRPr sz="3968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4" y="6384396"/>
            <a:ext cx="5529453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4" y="7616472"/>
            <a:ext cx="5529453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  <p:sp>
        <p:nvSpPr>
          <p:cNvPr id="11" name="TextBox 10"/>
          <p:cNvSpPr txBox="1"/>
          <p:nvPr/>
        </p:nvSpPr>
        <p:spPr>
          <a:xfrm>
            <a:off x="1495001" y="952507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54048" y="4270531"/>
            <a:ext cx="378082" cy="859567"/>
          </a:xfrm>
          <a:prstGeom prst="rect">
            <a:avLst/>
          </a:prstGeom>
        </p:spPr>
        <p:txBody>
          <a:bodyPr vert="horz" lIns="75597" tIns="37798" rIns="75597" bIns="37798" rtlCol="0" anchor="ctr">
            <a:noAutofit/>
          </a:bodyPr>
          <a:lstStyle/>
          <a:p>
            <a:pPr lvl="0"/>
            <a:r>
              <a:rPr lang="en-US" sz="6614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7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6" y="922230"/>
            <a:ext cx="5449831" cy="4233363"/>
          </a:xfrm>
        </p:spPr>
        <p:txBody>
          <a:bodyPr anchor="ctr">
            <a:normAutofit/>
          </a:bodyPr>
          <a:lstStyle>
            <a:lvl1pPr algn="l">
              <a:defRPr sz="3968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5865" y="6384396"/>
            <a:ext cx="5449832" cy="123207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984">
                <a:solidFill>
                  <a:schemeClr val="accent1"/>
                </a:solidFill>
              </a:defRPr>
            </a:lvl1pPr>
            <a:lvl2pPr marL="377967" indent="0">
              <a:buFontTx/>
              <a:buNone/>
              <a:defRPr/>
            </a:lvl2pPr>
            <a:lvl3pPr marL="755934" indent="0">
              <a:buFontTx/>
              <a:buNone/>
              <a:defRPr/>
            </a:lvl3pPr>
            <a:lvl4pPr marL="1133902" indent="0">
              <a:buFontTx/>
              <a:buNone/>
              <a:defRPr/>
            </a:lvl4pPr>
            <a:lvl5pPr marL="1511869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616472"/>
            <a:ext cx="5449832" cy="1072477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8525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0B8FE-1722-40DE-BB0E-7218A276250F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59141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86733" y="922229"/>
            <a:ext cx="1369184" cy="7766722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5866" y="922229"/>
            <a:ext cx="3899175" cy="776672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64015-601E-466F-9321-B66B42959064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6819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8" y="917384"/>
            <a:ext cx="5447529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5865" y="3136194"/>
            <a:ext cx="5449832" cy="5552755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054A-77B3-42D3-A8B6-AA5473E1355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95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3049414"/>
            <a:ext cx="5449832" cy="2159000"/>
          </a:xfrm>
        </p:spPr>
        <p:txBody>
          <a:bodyPr anchor="b"/>
          <a:lstStyle>
            <a:lvl1pPr algn="l">
              <a:defRPr sz="3307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5264327"/>
            <a:ext cx="5449832" cy="1264708"/>
          </a:xfrm>
        </p:spPr>
        <p:txBody>
          <a:bodyPr anchor="t"/>
          <a:lstStyle>
            <a:lvl1pPr marL="0" indent="0" algn="l">
              <a:buNone/>
              <a:defRPr sz="165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7796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1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4654502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4768586"/>
            <a:ext cx="483622" cy="536700"/>
          </a:xfrm>
        </p:spPr>
        <p:txBody>
          <a:bodyPr/>
          <a:lstStyle/>
          <a:p>
            <a:fld id="{84D14B1C-45E3-4717-AE9E-5F78E69B6E20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344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5866" y="3140761"/>
            <a:ext cx="2643514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2545" y="3140761"/>
            <a:ext cx="2643152" cy="5537725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B6C926D3-2FBE-4F64-8ADB-5E4D260F17FC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117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2848" y="3272934"/>
            <a:ext cx="2376532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5865" y="4119986"/>
            <a:ext cx="2643515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147" y="3268189"/>
            <a:ext cx="2375410" cy="847052"/>
          </a:xfrm>
        </p:spPr>
        <p:txBody>
          <a:bodyPr anchor="b">
            <a:noAutofit/>
          </a:bodyPr>
          <a:lstStyle>
            <a:lvl1pPr marL="0" indent="0">
              <a:buNone/>
              <a:defRPr sz="1984" b="0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09575" y="4115242"/>
            <a:ext cx="2641984" cy="4565096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2651" y="1157969"/>
            <a:ext cx="483622" cy="536700"/>
          </a:xfrm>
        </p:spPr>
        <p:txBody>
          <a:bodyPr/>
          <a:lstStyle/>
          <a:p>
            <a:fld id="{E4777BB9-804C-40A0-B99E-7AE2D7083CBE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2656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36986-66ED-4AB2-85E3-688C28088395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4568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1D07-4195-465A-A97F-346488B38C4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871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655708"/>
            <a:ext cx="2173972" cy="1435088"/>
          </a:xfrm>
        </p:spPr>
        <p:txBody>
          <a:bodyPr anchor="b"/>
          <a:lstStyle>
            <a:lvl1pPr algn="l">
              <a:defRPr sz="1653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1618" y="655710"/>
            <a:ext cx="3134079" cy="7959494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2349813"/>
            <a:ext cx="2173972" cy="6265386"/>
          </a:xfrm>
        </p:spPr>
        <p:txBody>
          <a:bodyPr/>
          <a:lstStyle>
            <a:lvl1pPr marL="0" indent="0">
              <a:buNone/>
              <a:defRPr sz="1157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1045390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9E64-D8BF-43DE-88A5-1056D06C3E6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0943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5865" y="7056438"/>
            <a:ext cx="5449832" cy="833052"/>
          </a:xfrm>
        </p:spPr>
        <p:txBody>
          <a:bodyPr anchor="b">
            <a:normAutofit/>
          </a:bodyPr>
          <a:lstStyle>
            <a:lvl1pPr algn="l">
              <a:defRPr sz="1984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5865" y="933340"/>
            <a:ext cx="5449832" cy="5666449"/>
          </a:xfrm>
        </p:spPr>
        <p:txBody>
          <a:bodyPr anchor="t">
            <a:normAutofit/>
          </a:bodyPr>
          <a:lstStyle>
            <a:lvl1pPr marL="0" indent="0" algn="ctr">
              <a:buNone/>
              <a:defRPr sz="1323"/>
            </a:lvl1pPr>
            <a:lvl2pPr marL="377967" indent="0">
              <a:buNone/>
              <a:defRPr sz="1323"/>
            </a:lvl2pPr>
            <a:lvl3pPr marL="755934" indent="0">
              <a:buNone/>
              <a:defRPr sz="1323"/>
            </a:lvl3pPr>
            <a:lvl4pPr marL="1133902" indent="0">
              <a:buNone/>
              <a:defRPr sz="1323"/>
            </a:lvl4pPr>
            <a:lvl5pPr marL="1511869" indent="0">
              <a:buNone/>
              <a:defRPr sz="1323"/>
            </a:lvl5pPr>
            <a:lvl6pPr marL="1889836" indent="0">
              <a:buNone/>
              <a:defRPr sz="1323"/>
            </a:lvl6pPr>
            <a:lvl7pPr marL="2267803" indent="0">
              <a:buNone/>
              <a:defRPr sz="1323"/>
            </a:lvl7pPr>
            <a:lvl8pPr marL="2645771" indent="0">
              <a:buNone/>
              <a:defRPr sz="1323"/>
            </a:lvl8pPr>
            <a:lvl9pPr marL="3023738" indent="0">
              <a:buNone/>
              <a:defRPr sz="132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5865" y="7889490"/>
            <a:ext cx="5449832" cy="725711"/>
          </a:xfrm>
        </p:spPr>
        <p:txBody>
          <a:bodyPr>
            <a:normAutofit/>
          </a:bodyPr>
          <a:lstStyle>
            <a:lvl1pPr marL="0" indent="0">
              <a:buNone/>
              <a:defRPr sz="992"/>
            </a:lvl1pPr>
            <a:lvl2pPr marL="377967" indent="0">
              <a:buNone/>
              <a:defRPr sz="992"/>
            </a:lvl2pPr>
            <a:lvl3pPr marL="755934" indent="0">
              <a:buNone/>
              <a:defRPr sz="827"/>
            </a:lvl3pPr>
            <a:lvl4pPr marL="1133902" indent="0">
              <a:buNone/>
              <a:defRPr sz="744"/>
            </a:lvl4pPr>
            <a:lvl5pPr marL="1511869" indent="0">
              <a:buNone/>
              <a:defRPr sz="744"/>
            </a:lvl5pPr>
            <a:lvl6pPr marL="1889836" indent="0">
              <a:buNone/>
              <a:defRPr sz="744"/>
            </a:lvl6pPr>
            <a:lvl7pPr marL="2267803" indent="0">
              <a:buNone/>
              <a:defRPr sz="744"/>
            </a:lvl7pPr>
            <a:lvl8pPr marL="2645771" indent="0">
              <a:buNone/>
              <a:defRPr sz="744"/>
            </a:lvl8pPr>
            <a:lvl9pPr marL="3023738" indent="0">
              <a:buNone/>
              <a:defRPr sz="744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8" y="7218216"/>
            <a:ext cx="1123002" cy="7467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651" y="7324679"/>
            <a:ext cx="483622" cy="536700"/>
          </a:xfrm>
        </p:spPr>
        <p:txBody>
          <a:bodyPr/>
          <a:lstStyle/>
          <a:p>
            <a:fld id="{877714A8-3406-4D51-B678-88EB90535941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98583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6021"/>
            <a:ext cx="1637930" cy="975816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6883" y="419"/>
            <a:ext cx="1614014" cy="100732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51194" cy="1008062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167" y="917384"/>
            <a:ext cx="5447530" cy="18827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5865" y="3136195"/>
            <a:ext cx="5449832" cy="5712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5724" y="9018014"/>
            <a:ext cx="633594" cy="5441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5865" y="9019072"/>
            <a:ext cx="47260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422651" y="1157969"/>
            <a:ext cx="483622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53">
                <a:solidFill>
                  <a:srgbClr val="FEFFFF"/>
                </a:solidFill>
              </a:defRPr>
            </a:lvl1pPr>
          </a:lstStyle>
          <a:p>
            <a:fld id="{43072C85-6A16-4952-87D7-C49C4EFFB4C7}" type="slidenum">
              <a:rPr lang="fr-FR" altLang="fr-FR" smtClean="0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024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377967" rtl="0" eaLnBrk="1" latinLnBrk="0" hangingPunct="1">
        <a:spcBef>
          <a:spcPct val="0"/>
        </a:spcBef>
        <a:buNone/>
        <a:defRPr sz="2976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3475" indent="-283475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4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14197" indent="-236230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44918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11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22885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00853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078820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456787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834754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212722" indent="-188984" algn="l" defTabSz="377967" rtl="0" eaLnBrk="1" latinLnBrk="0" hangingPunct="1">
        <a:spcBef>
          <a:spcPts val="827"/>
        </a:spcBef>
        <a:spcAft>
          <a:spcPts val="0"/>
        </a:spcAft>
        <a:buClr>
          <a:schemeClr val="accent1"/>
        </a:buClr>
        <a:buFont typeface="Wingdings 3" charset="2"/>
        <a:buChar char=""/>
        <a:defRPr sz="99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37796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2874768" y="138389"/>
            <a:ext cx="2518155" cy="545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67493" tIns="33746" rIns="67493" bIns="33746"/>
          <a:lstStyle>
            <a:lvl1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altLang="fr-FR" sz="3600" b="1" u="sng" dirty="0">
                <a:solidFill>
                  <a:schemeClr val="accent1">
                    <a:lumMod val="75000"/>
                  </a:schemeClr>
                </a:solidFill>
              </a:rPr>
              <a:t>PERFOSOL 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301916" y="940676"/>
            <a:ext cx="3100319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493" tIns="42925" rIns="67493" bIns="33746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S Gothic" panose="020B0609070205080204" pitchFamily="49" charset="-128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Améliore la structure du sol et piège les nitrates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Implantation rapide, Concurrence les adventices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Diminue le compactage et améliore la portance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r-FR" altLang="fr-FR" sz="1400" b="1" dirty="0">
                <a:solidFill>
                  <a:srgbClr val="52AE32"/>
                </a:solidFill>
              </a:rPr>
              <a:t>Augmente la teneur en matières organiques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163696"/>
              </p:ext>
            </p:extLst>
          </p:nvPr>
        </p:nvGraphicFramePr>
        <p:xfrm>
          <a:off x="4427909" y="1223888"/>
          <a:ext cx="3005563" cy="128663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5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Phacelie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Stala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Radis chinois </a:t>
                      </a:r>
                      <a:r>
                        <a:rPr lang="fr-FR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Daikon</a:t>
                      </a: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 type hiver »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>
                    <a:solidFill>
                      <a:srgbClr val="63B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70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Trèfle Alexandrie</a:t>
                      </a:r>
                    </a:p>
                  </a:txBody>
                  <a:tcP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96422" y="3139585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i="1" dirty="0">
                <a:solidFill>
                  <a:schemeClr val="tx1"/>
                </a:solidFill>
              </a:rPr>
              <a:t>Implantation rapide, Restructure les sols et concurrence les adventices !</a:t>
            </a:r>
          </a:p>
        </p:txBody>
      </p:sp>
      <p:grpSp>
        <p:nvGrpSpPr>
          <p:cNvPr id="25" name="Groupe 24"/>
          <p:cNvGrpSpPr/>
          <p:nvPr/>
        </p:nvGrpSpPr>
        <p:grpSpPr>
          <a:xfrm>
            <a:off x="4823159" y="3828595"/>
            <a:ext cx="2645138" cy="4002363"/>
            <a:chOff x="4859957" y="3815776"/>
            <a:chExt cx="2645138" cy="4002363"/>
          </a:xfrm>
        </p:grpSpPr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5136673" y="3904595"/>
              <a:ext cx="2249417" cy="2411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67493" tIns="33746" rIns="67493" bIns="33746"/>
            <a:lstStyle>
              <a:lvl1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1pPr>
              <a:lvl2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2pPr>
              <a:lvl3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3pPr>
              <a:lvl4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4pPr>
              <a:lvl5pPr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5pPr>
              <a:lvl6pPr marL="25146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6pPr>
              <a:lvl7pPr marL="29718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7pPr>
              <a:lvl8pPr marL="34290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8pPr>
              <a:lvl9pPr marL="3886200" indent="-228600" defTabSz="449263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rgbClr val="000000"/>
                  </a:solidFill>
                  <a:latin typeface="Arial" panose="020B0604020202020204" pitchFamily="34" charset="0"/>
                  <a:ea typeface="MS Gothic" panose="020B0609070205080204" pitchFamily="49" charset="-128"/>
                </a:defRPr>
              </a:lvl9pPr>
            </a:lstStyle>
            <a:p>
              <a:r>
                <a:rPr lang="fr-FR" altLang="fr-FR" sz="1200" b="1" dirty="0">
                  <a:solidFill>
                    <a:srgbClr val="52AE32"/>
                  </a:solidFill>
                </a:rPr>
                <a:t>Utilisation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100" b="1" dirty="0"/>
                <a:t>Printemps/automne</a:t>
              </a:r>
            </a:p>
            <a:p>
              <a:endParaRPr lang="fr-FR" altLang="fr-FR" sz="1200" dirty="0">
                <a:solidFill>
                  <a:srgbClr val="52AE32"/>
                </a:solidFill>
              </a:endParaRPr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doses de semis</a:t>
              </a:r>
              <a:endParaRPr lang="fr-FR" altLang="fr-FR" sz="900" b="1" dirty="0">
                <a:solidFill>
                  <a:srgbClr val="52AE32"/>
                </a:solidFill>
              </a:endParaRPr>
            </a:p>
            <a:p>
              <a:pPr marL="171450" indent="-171450">
                <a:buFontTx/>
                <a:buChar char="-"/>
              </a:pPr>
              <a:r>
                <a:rPr lang="fr-FR" altLang="fr-FR" sz="1000" b="1"/>
                <a:t>10 kg </a:t>
              </a:r>
              <a:r>
                <a:rPr lang="fr-FR" altLang="fr-FR" sz="1000" b="1" dirty="0"/>
                <a:t>/ha en pur</a:t>
              </a:r>
            </a:p>
            <a:p>
              <a:endParaRPr lang="fr-FR" altLang="fr-FR" sz="1200" dirty="0"/>
            </a:p>
            <a:p>
              <a:r>
                <a:rPr lang="fr-FR" altLang="fr-FR" sz="1200" b="1" dirty="0">
                  <a:solidFill>
                    <a:srgbClr val="52AE32"/>
                  </a:solidFill>
                </a:rPr>
                <a:t>Les conseils de culture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Profondeur de semis : 2-3 cm max du 1</a:t>
              </a:r>
              <a:r>
                <a:rPr lang="fr-FR" altLang="fr-FR" sz="1000" b="1" baseline="30000" dirty="0"/>
                <a:t>er</a:t>
              </a:r>
              <a:r>
                <a:rPr lang="fr-FR" altLang="fr-FR" sz="1000" b="1" dirty="0"/>
                <a:t> aout au 15 septembre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Faire un roulage après le 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En période sèche, deux roulages : un post et un pré-semis</a:t>
              </a:r>
            </a:p>
            <a:p>
              <a:pPr marL="171450" indent="-171450">
                <a:buFontTx/>
                <a:buChar char="-"/>
              </a:pPr>
              <a:r>
                <a:rPr lang="fr-FR" altLang="fr-FR" sz="1000" b="1" dirty="0"/>
                <a:t>Modes de destruction : mécanique, </a:t>
              </a:r>
              <a:r>
                <a:rPr lang="fr-FR" altLang="fr-FR" sz="1000" b="1" dirty="0" err="1"/>
                <a:t>mulching</a:t>
              </a:r>
              <a:r>
                <a:rPr lang="fr-FR" altLang="fr-FR" sz="1000" b="1" dirty="0"/>
                <a:t> ou chimique</a:t>
              </a:r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  <a:p>
              <a:pPr marL="171450" indent="-171450">
                <a:buFontTx/>
                <a:buChar char="-"/>
              </a:pPr>
              <a:endParaRPr lang="fr-FR" altLang="fr-FR" sz="900" b="1" dirty="0"/>
            </a:p>
          </p:txBody>
        </p:sp>
        <p:grpSp>
          <p:nvGrpSpPr>
            <p:cNvPr id="11" name="Groupe 10"/>
            <p:cNvGrpSpPr/>
            <p:nvPr/>
          </p:nvGrpSpPr>
          <p:grpSpPr>
            <a:xfrm>
              <a:off x="5021712" y="6859787"/>
              <a:ext cx="2483383" cy="958352"/>
              <a:chOff x="5056863" y="6231164"/>
              <a:chExt cx="2483383" cy="958352"/>
            </a:xfrm>
          </p:grpSpPr>
          <p:pic>
            <p:nvPicPr>
              <p:cNvPr id="12" name="Picture 19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56863" y="6354976"/>
                <a:ext cx="252386" cy="2178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 Box 22"/>
              <p:cNvSpPr txBox="1">
                <a:spLocks noChangeArrowheads="1"/>
              </p:cNvSpPr>
              <p:nvPr/>
            </p:nvSpPr>
            <p:spPr bwMode="auto">
              <a:xfrm>
                <a:off x="5380679" y="6231164"/>
                <a:ext cx="2159567" cy="9583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67493" tIns="33746" rIns="67493" bIns="33746"/>
              <a:lstStyle>
                <a:lvl1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1pPr>
                <a:lvl2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2pPr>
                <a:lvl3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3pPr>
                <a:lvl4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4pPr>
                <a:lvl5pPr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5pPr>
                <a:lvl6pPr marL="25146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6pPr>
                <a:lvl7pPr marL="29718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7pPr>
                <a:lvl8pPr marL="34290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8pPr>
                <a:lvl9pPr marL="3886200" indent="-228600" defTabSz="449263" fontAlgn="base" hangingPunct="0">
                  <a:lnSpc>
                    <a:spcPct val="93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anose="02020603050405020304" pitchFamily="18" charset="0"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  <a:defRPr>
                    <a:solidFill>
                      <a:srgbClr val="000000"/>
                    </a:solidFill>
                    <a:latin typeface="Arial" panose="020B0604020202020204" pitchFamily="34" charset="0"/>
                    <a:ea typeface="MS Gothic" panose="020B0609070205080204" pitchFamily="49" charset="-128"/>
                  </a:defRPr>
                </a:lvl9pPr>
              </a:lstStyle>
              <a:p>
                <a:r>
                  <a:rPr lang="fr-FR" altLang="fr-FR" sz="1000" b="1" dirty="0"/>
                  <a:t>- En cas de désherbage de la culture précédente avec une </a:t>
                </a:r>
                <a:r>
                  <a:rPr lang="fr-FR" altLang="fr-FR" sz="1000" b="1" dirty="0" err="1"/>
                  <a:t>sulfonylurée</a:t>
                </a:r>
                <a:r>
                  <a:rPr lang="fr-FR" altLang="fr-FR" sz="1000" b="1" dirty="0"/>
                  <a:t> :</a:t>
                </a:r>
              </a:p>
              <a:p>
                <a:r>
                  <a:rPr lang="fr-FR" altLang="fr-FR" sz="1000" b="1" dirty="0"/>
                  <a:t>labour obligatoire</a:t>
                </a:r>
              </a:p>
            </p:txBody>
          </p:sp>
        </p:grpSp>
        <p:cxnSp>
          <p:nvCxnSpPr>
            <p:cNvPr id="15" name="Connecteur droit 14"/>
            <p:cNvCxnSpPr/>
            <p:nvPr/>
          </p:nvCxnSpPr>
          <p:spPr bwMode="auto">
            <a:xfrm>
              <a:off x="4859957" y="3815776"/>
              <a:ext cx="0" cy="3852000"/>
            </a:xfrm>
            <a:prstGeom prst="lin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ZoneTexte 18"/>
          <p:cNvSpPr txBox="1"/>
          <p:nvPr/>
        </p:nvSpPr>
        <p:spPr>
          <a:xfrm>
            <a:off x="5023535" y="2568981"/>
            <a:ext cx="2133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1"/>
                </a:solidFill>
              </a:rPr>
              <a:t>Sacherie de 25 kg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496422" y="7274920"/>
            <a:ext cx="4186786" cy="1631216"/>
            <a:chOff x="262733" y="4627757"/>
            <a:chExt cx="4186786" cy="1631216"/>
          </a:xfrm>
        </p:grpSpPr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262733" y="4970351"/>
              <a:ext cx="3995318" cy="1191"/>
            </a:xfrm>
            <a:prstGeom prst="line">
              <a:avLst/>
            </a:prstGeom>
            <a:noFill/>
            <a:ln w="108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75933" y="4627757"/>
              <a:ext cx="4173586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trèfle Alexandrie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Installation très rapide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Riche en protéines </a:t>
              </a:r>
              <a:r>
                <a:rPr lang="fr-FR" altLang="fr-FR" sz="12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</a:t>
              </a:r>
              <a:r>
                <a:rPr lang="fr-FR" altLang="fr-FR" sz="1200" b="1" dirty="0">
                  <a:solidFill>
                    <a:schemeClr val="tx1"/>
                  </a:solidFill>
                </a:rPr>
                <a:t> augmente la valeur alimentaire du mélange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Restitue de l’azote à la culture suivante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altLang="fr-FR" sz="1100" dirty="0">
                <a:solidFill>
                  <a:schemeClr val="tx1"/>
                </a:solidFill>
              </a:endParaRPr>
            </a:p>
            <a:p>
              <a:endParaRPr lang="fr-FR" alt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479951" y="3917511"/>
            <a:ext cx="4254503" cy="1646605"/>
            <a:chOff x="420337" y="3880751"/>
            <a:chExt cx="4254503" cy="1646605"/>
          </a:xfrm>
        </p:grpSpPr>
        <p:sp>
          <p:nvSpPr>
            <p:cNvPr id="6" name="ZoneTexte 5"/>
            <p:cNvSpPr txBox="1"/>
            <p:nvPr/>
          </p:nvSpPr>
          <p:spPr>
            <a:xfrm>
              <a:off x="420337" y="3880751"/>
              <a:ext cx="4254503" cy="16466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Le radis chinois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Daikon</a:t>
              </a:r>
              <a:r>
                <a:rPr lang="fr-FR" altLang="fr-FR" b="1" dirty="0">
                  <a:solidFill>
                    <a:srgbClr val="52AE32"/>
                  </a:solidFill>
                </a:rPr>
                <a:t> « type hiver »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Levée et couverture rapide du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Améliore la portance et la structure de votre sol par ses racines pivotantes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Protège de l’érosion et décompacte efficacement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Destruction par le gel à partir de -7°C</a:t>
              </a:r>
            </a:p>
          </p:txBody>
        </p:sp>
        <p:cxnSp>
          <p:nvCxnSpPr>
            <p:cNvPr id="22" name="Connecteur droit 21"/>
            <p:cNvCxnSpPr/>
            <p:nvPr/>
          </p:nvCxnSpPr>
          <p:spPr>
            <a:xfrm>
              <a:off x="420337" y="4536256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479951" y="5709927"/>
            <a:ext cx="4192690" cy="1184940"/>
            <a:chOff x="235219" y="5707639"/>
            <a:chExt cx="4770879" cy="1184940"/>
          </a:xfrm>
        </p:grpSpPr>
        <p:sp>
          <p:nvSpPr>
            <p:cNvPr id="7" name="ZoneTexte 6"/>
            <p:cNvSpPr txBox="1"/>
            <p:nvPr/>
          </p:nvSpPr>
          <p:spPr>
            <a:xfrm>
              <a:off x="235219" y="5707639"/>
              <a:ext cx="4770879" cy="11849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fr-FR" altLang="fr-FR" b="1" dirty="0">
                  <a:solidFill>
                    <a:srgbClr val="52AE32"/>
                  </a:solidFill>
                </a:rPr>
                <a:t>La </a:t>
              </a:r>
              <a:r>
                <a:rPr lang="fr-FR" altLang="fr-FR" b="1" dirty="0" err="1">
                  <a:solidFill>
                    <a:srgbClr val="52AE32"/>
                  </a:solidFill>
                </a:rPr>
                <a:t>phacelie</a:t>
              </a:r>
              <a:endParaRPr lang="fr-FR" altLang="fr-FR" sz="1100" b="1" dirty="0">
                <a:solidFill>
                  <a:srgbClr val="52AE32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Excellente coupure parasitaire dans les rotations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Système racinaire fasciculé et pivotant qui structure le sol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altLang="fr-FR" sz="1200" b="1" dirty="0">
                  <a:solidFill>
                    <a:schemeClr val="tx1"/>
                  </a:solidFill>
                </a:rPr>
                <a:t>Capacité de fixation d’azote et d’extraction de la potasse du sol</a:t>
              </a:r>
            </a:p>
          </p:txBody>
        </p:sp>
        <p:cxnSp>
          <p:nvCxnSpPr>
            <p:cNvPr id="23" name="Connecteur droit 22"/>
            <p:cNvCxnSpPr/>
            <p:nvPr/>
          </p:nvCxnSpPr>
          <p:spPr>
            <a:xfrm>
              <a:off x="235219" y="6048424"/>
              <a:ext cx="3499814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6" name="Image 15">
            <a:extLst>
              <a:ext uri="{FF2B5EF4-FFF2-40B4-BE49-F238E27FC236}">
                <a16:creationId xmlns:a16="http://schemas.microsoft.com/office/drawing/2014/main" id="{978AFDC3-1BF3-48FA-9539-FD235AF1EBE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765" y="8303778"/>
            <a:ext cx="3382256" cy="151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293505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35595</TotalTime>
  <Words>187</Words>
  <Application>Microsoft Office PowerPoint</Application>
  <PresentationFormat>Personnalisé</PresentationFormat>
  <Paragraphs>39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Times New Roman</vt:lpstr>
      <vt:lpstr>Wingdings</vt:lpstr>
      <vt:lpstr>Wingdings 3</vt:lpstr>
      <vt:lpstr>Brin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 G</dc:creator>
  <cp:lastModifiedBy>Severine</cp:lastModifiedBy>
  <cp:revision>189</cp:revision>
  <cp:lastPrinted>2015-04-24T13:56:00Z</cp:lastPrinted>
  <dcterms:created xsi:type="dcterms:W3CDTF">2014-01-08T11:22:37Z</dcterms:created>
  <dcterms:modified xsi:type="dcterms:W3CDTF">2019-07-22T11:51:00Z</dcterms:modified>
</cp:coreProperties>
</file>